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5"/>
  </p:notesMasterIdLst>
  <p:handoutMasterIdLst>
    <p:handoutMasterId r:id="rId46"/>
  </p:handoutMasterIdLst>
  <p:sldIdLst>
    <p:sldId id="362" r:id="rId2"/>
    <p:sldId id="356" r:id="rId3"/>
    <p:sldId id="283" r:id="rId4"/>
    <p:sldId id="285" r:id="rId5"/>
    <p:sldId id="284" r:id="rId6"/>
    <p:sldId id="286" r:id="rId7"/>
    <p:sldId id="287" r:id="rId8"/>
    <p:sldId id="259" r:id="rId9"/>
    <p:sldId id="263" r:id="rId10"/>
    <p:sldId id="262" r:id="rId11"/>
    <p:sldId id="266" r:id="rId12"/>
    <p:sldId id="264" r:id="rId13"/>
    <p:sldId id="265" r:id="rId14"/>
    <p:sldId id="267" r:id="rId15"/>
    <p:sldId id="357" r:id="rId16"/>
    <p:sldId id="369" r:id="rId17"/>
    <p:sldId id="316" r:id="rId18"/>
    <p:sldId id="310" r:id="rId19"/>
    <p:sldId id="312" r:id="rId20"/>
    <p:sldId id="318" r:id="rId21"/>
    <p:sldId id="290" r:id="rId22"/>
    <p:sldId id="282" r:id="rId23"/>
    <p:sldId id="260" r:id="rId24"/>
    <p:sldId id="354" r:id="rId25"/>
    <p:sldId id="334" r:id="rId26"/>
    <p:sldId id="353" r:id="rId27"/>
    <p:sldId id="364" r:id="rId28"/>
    <p:sldId id="365" r:id="rId29"/>
    <p:sldId id="366" r:id="rId30"/>
    <p:sldId id="358" r:id="rId31"/>
    <p:sldId id="355" r:id="rId32"/>
    <p:sldId id="328" r:id="rId33"/>
    <p:sldId id="329" r:id="rId34"/>
    <p:sldId id="317" r:id="rId35"/>
    <p:sldId id="368" r:id="rId36"/>
    <p:sldId id="315" r:id="rId37"/>
    <p:sldId id="349" r:id="rId38"/>
    <p:sldId id="340" r:id="rId39"/>
    <p:sldId id="293" r:id="rId40"/>
    <p:sldId id="359" r:id="rId41"/>
    <p:sldId id="363" r:id="rId42"/>
    <p:sldId id="299" r:id="rId43"/>
    <p:sldId id="280" r:id="rId44"/>
  </p:sldIdLst>
  <p:sldSz cx="12192000" cy="6858000"/>
  <p:notesSz cx="6858000" cy="9144000"/>
  <p:embeddedFontLst>
    <p:embeddedFont>
      <p:font typeface="Segoe UI Semibold" panose="020B0702040204020203" pitchFamily="34" charset="0"/>
      <p:bold r:id="rId47"/>
      <p:boldItalic r:id="rId48"/>
    </p:embeddedFont>
    <p:embeddedFont>
      <p:font typeface="Segoe UI" panose="020B0502040204020203" pitchFamily="34" charset="0"/>
      <p:regular r:id="rId49"/>
      <p:bold r:id="rId50"/>
      <p:italic r:id="rId51"/>
      <p:boldItalic r:id="rId52"/>
    </p:embeddedFont>
    <p:embeddedFont>
      <p:font typeface="Cabin" panose="020B0803050202020004" pitchFamily="34" charset="0"/>
      <p:regular r:id="rId53"/>
      <p:bold r:id="rId54"/>
      <p:italic r:id="rId55"/>
      <p:boldItalic r:id="rId56"/>
    </p:embeddedFont>
    <p:embeddedFont>
      <p:font typeface="Segoe UI Light" panose="020B0502040204020203" pitchFamily="34" charset="0"/>
      <p:regular r:id="rId57"/>
      <p:italic r:id="rId58"/>
    </p:embeddedFont>
    <p:embeddedFont>
      <p:font typeface="Calibri" panose="020F0502020204030204" pitchFamily="34" charset="0"/>
      <p:regular r:id="rId59"/>
      <p:bold r:id="rId60"/>
      <p:italic r:id="rId61"/>
      <p:boldItalic r:id="rId62"/>
    </p:embeddedFont>
    <p:embeddedFont>
      <p:font typeface="Segoe UI Semilight" panose="020B0402040204020203" pitchFamily="34" charset="0"/>
      <p:regular r:id="rId63"/>
      <p: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A9B63E9-46B5-44A4-9C37-D0911A08A9FD}">
          <p14:sldIdLst>
            <p14:sldId id="362"/>
          </p14:sldIdLst>
        </p14:section>
        <p14:section name="Demo 1" id="{492344E0-F8C6-451B-A13B-1CD385FD74F2}">
          <p14:sldIdLst>
            <p14:sldId id="356"/>
          </p14:sldIdLst>
        </p14:section>
        <p14:section name="Scene Setting" id="{5FB8E0D1-F0AB-4788-A53B-6C63C7167144}">
          <p14:sldIdLst>
            <p14:sldId id="283"/>
            <p14:sldId id="285"/>
            <p14:sldId id="284"/>
            <p14:sldId id="286"/>
          </p14:sldIdLst>
        </p14:section>
        <p14:section name="Blockchain Characteristics" id="{A8D2927B-5B32-486D-A9B1-13A5236C2871}">
          <p14:sldIdLst>
            <p14:sldId id="287"/>
            <p14:sldId id="259"/>
            <p14:sldId id="263"/>
            <p14:sldId id="262"/>
            <p14:sldId id="266"/>
            <p14:sldId id="264"/>
            <p14:sldId id="265"/>
            <p14:sldId id="267"/>
          </p14:sldIdLst>
        </p14:section>
        <p14:section name="Demo 2" id="{55B208D9-1819-4DEC-A8B4-2B9800083592}">
          <p14:sldIdLst>
            <p14:sldId id="357"/>
            <p14:sldId id="369"/>
          </p14:sldIdLst>
        </p14:section>
        <p14:section name="How does it work" id="{90AACA93-8B9B-4E43-AB6F-5945FCB5EF69}">
          <p14:sldIdLst>
            <p14:sldId id="316"/>
            <p14:sldId id="310"/>
            <p14:sldId id="312"/>
          </p14:sldIdLst>
        </p14:section>
        <p14:section name="Impact" id="{1B713B38-20FD-4A0D-8D5E-25A88511D3A2}">
          <p14:sldIdLst>
            <p14:sldId id="318"/>
            <p14:sldId id="290"/>
            <p14:sldId id="282"/>
            <p14:sldId id="260"/>
          </p14:sldIdLst>
        </p14:section>
        <p14:section name="Blockchain Evolved" id="{A932FF9C-A577-4CFD-8F9E-4D56092D110D}">
          <p14:sldIdLst>
            <p14:sldId id="354"/>
            <p14:sldId id="334"/>
            <p14:sldId id="353"/>
          </p14:sldIdLst>
        </p14:section>
        <p14:section name="Ethereum" id="{D793537F-11CF-4AD7-AE2E-FA34E791A735}">
          <p14:sldIdLst>
            <p14:sldId id="364"/>
            <p14:sldId id="365"/>
            <p14:sldId id="366"/>
          </p14:sldIdLst>
        </p14:section>
        <p14:section name="Demo 3" id="{4250A433-BB4C-409A-BC35-808F6E0F5D6A}">
          <p14:sldIdLst>
            <p14:sldId id="358"/>
          </p14:sldIdLst>
        </p14:section>
        <p14:section name="Types of Blockchain" id="{4E6DD86D-B987-482B-9A6B-B4934E1A48D9}">
          <p14:sldIdLst>
            <p14:sldId id="355"/>
            <p14:sldId id="328"/>
            <p14:sldId id="329"/>
          </p14:sldIdLst>
        </p14:section>
        <p14:section name="Applications" id="{B8FCC68F-83D8-47AA-8A6D-3C81F871AE2E}">
          <p14:sldIdLst>
            <p14:sldId id="317"/>
            <p14:sldId id="368"/>
          </p14:sldIdLst>
        </p14:section>
        <p14:section name="Microsoft Strategy" id="{BAAC0432-6CC4-4CF4-B195-0770C71CED1A}">
          <p14:sldIdLst>
            <p14:sldId id="315"/>
            <p14:sldId id="349"/>
            <p14:sldId id="340"/>
            <p14:sldId id="293"/>
          </p14:sldIdLst>
        </p14:section>
        <p14:section name="Demo 4" id="{1E7E216D-9C1B-4354-9C6C-706746DF8437}">
          <p14:sldIdLst>
            <p14:sldId id="359"/>
            <p14:sldId id="363"/>
          </p14:sldIdLst>
        </p14:section>
        <p14:section name="Call To Action" id="{DD25E387-87E0-4F1E-AC5A-4A19E36637EF}">
          <p14:sldIdLst>
            <p14:sldId id="299"/>
          </p14:sldIdLst>
        </p14:section>
        <p14:section name="End" id="{6382956B-47C2-4AD7-9DA0-81F9ADD63FDA}">
          <p14:sldIdLst>
            <p14:sldId id="2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EEFEA"/>
    <a:srgbClr val="EDEE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855" autoAdjust="0"/>
  </p:normalViewPr>
  <p:slideViewPr>
    <p:cSldViewPr snapToGrid="0">
      <p:cViewPr varScale="1">
        <p:scale>
          <a:sx n="61" d="100"/>
          <a:sy n="61" d="100"/>
        </p:scale>
        <p:origin x="320" y="56"/>
      </p:cViewPr>
      <p:guideLst/>
    </p:cSldViewPr>
  </p:slideViewPr>
  <p:notesTextViewPr>
    <p:cViewPr>
      <p:scale>
        <a:sx n="3" d="2"/>
        <a:sy n="3" d="2"/>
      </p:scale>
      <p:origin x="0" y="0"/>
    </p:cViewPr>
  </p:notesTextViewPr>
  <p:sorterViewPr>
    <p:cViewPr>
      <p:scale>
        <a:sx n="40" d="100"/>
        <a:sy n="40" d="100"/>
      </p:scale>
      <p:origin x="0" y="0"/>
    </p:cViewPr>
  </p:sorterViewPr>
  <p:notesViewPr>
    <p:cSldViewPr snapToGrid="0">
      <p:cViewPr varScale="1">
        <p:scale>
          <a:sx n="53" d="100"/>
          <a:sy n="53" d="100"/>
        </p:scale>
        <p:origin x="1796"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8D2C18-FA8E-4E71-B277-5186E161A08F}" type="datetimeFigureOut">
              <a:rPr lang="en-GB" smtClean="0"/>
              <a:t>28/10/2016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DFC3F4-0A38-40A8-AD58-010C4D3E9F56}" type="slidenum">
              <a:rPr lang="en-GB" smtClean="0"/>
              <a:t>‹#›</a:t>
            </a:fld>
            <a:endParaRPr lang="en-GB"/>
          </a:p>
        </p:txBody>
      </p:sp>
    </p:spTree>
    <p:extLst>
      <p:ext uri="{BB962C8B-B14F-4D97-AF65-F5344CB8AC3E}">
        <p14:creationId xmlns:p14="http://schemas.microsoft.com/office/powerpoint/2010/main" val="4047389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211F1-B7EA-474F-BEA9-DE128B848F6A}" type="datetimeFigureOut">
              <a:rPr lang="en-GB" smtClean="0"/>
              <a:t>28/10/2016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EDEAC-BCA9-4CC0-9755-663EF740C452}" type="slidenum">
              <a:rPr lang="en-GB" smtClean="0"/>
              <a:t>‹#›</a:t>
            </a:fld>
            <a:endParaRPr lang="en-GB"/>
          </a:p>
        </p:txBody>
      </p:sp>
    </p:spTree>
    <p:extLst>
      <p:ext uri="{BB962C8B-B14F-4D97-AF65-F5344CB8AC3E}">
        <p14:creationId xmlns:p14="http://schemas.microsoft.com/office/powerpoint/2010/main" val="86443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2</a:t>
            </a:fld>
            <a:endParaRPr lang="en-GB"/>
          </a:p>
        </p:txBody>
      </p:sp>
    </p:spTree>
    <p:extLst>
      <p:ext uri="{BB962C8B-B14F-4D97-AF65-F5344CB8AC3E}">
        <p14:creationId xmlns:p14="http://schemas.microsoft.com/office/powerpoint/2010/main" val="350729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14</a:t>
            </a:fld>
            <a:endParaRPr lang="en-GB"/>
          </a:p>
        </p:txBody>
      </p:sp>
    </p:spTree>
    <p:extLst>
      <p:ext uri="{BB962C8B-B14F-4D97-AF65-F5344CB8AC3E}">
        <p14:creationId xmlns:p14="http://schemas.microsoft.com/office/powerpoint/2010/main" val="39213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15</a:t>
            </a:fld>
            <a:endParaRPr lang="en-GB"/>
          </a:p>
        </p:txBody>
      </p:sp>
    </p:spTree>
    <p:extLst>
      <p:ext uri="{BB962C8B-B14F-4D97-AF65-F5344CB8AC3E}">
        <p14:creationId xmlns:p14="http://schemas.microsoft.com/office/powerpoint/2010/main" val="90017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18</a:t>
            </a:fld>
            <a:endParaRPr lang="en-GB"/>
          </a:p>
        </p:txBody>
      </p:sp>
    </p:spTree>
    <p:extLst>
      <p:ext uri="{BB962C8B-B14F-4D97-AF65-F5344CB8AC3E}">
        <p14:creationId xmlns:p14="http://schemas.microsoft.com/office/powerpoint/2010/main" val="112876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178F21-7BB5-4F00-9D27-A734FECBAC34}" type="slidenum">
              <a:rPr lang="en-US" smtClean="0"/>
              <a:t>21</a:t>
            </a:fld>
            <a:endParaRPr lang="en-US" dirty="0"/>
          </a:p>
        </p:txBody>
      </p:sp>
    </p:spTree>
    <p:extLst>
      <p:ext uri="{BB962C8B-B14F-4D97-AF65-F5344CB8AC3E}">
        <p14:creationId xmlns:p14="http://schemas.microsoft.com/office/powerpoint/2010/main" val="1980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10/28/2016 5:35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6537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10/28/2016 5:35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3140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30</a:t>
            </a:fld>
            <a:endParaRPr lang="en-GB"/>
          </a:p>
        </p:txBody>
      </p:sp>
    </p:spTree>
    <p:extLst>
      <p:ext uri="{BB962C8B-B14F-4D97-AF65-F5344CB8AC3E}">
        <p14:creationId xmlns:p14="http://schemas.microsoft.com/office/powerpoint/2010/main" val="319589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8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B2BEB-4E53-45CC-B6AB-FD9A0F3E9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34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629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3</a:t>
            </a:fld>
            <a:endParaRPr lang="en-GB"/>
          </a:p>
        </p:txBody>
      </p:sp>
    </p:spTree>
    <p:extLst>
      <p:ext uri="{BB962C8B-B14F-4D97-AF65-F5344CB8AC3E}">
        <p14:creationId xmlns:p14="http://schemas.microsoft.com/office/powerpoint/2010/main" val="1137609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40</a:t>
            </a:fld>
            <a:endParaRPr lang="en-GB"/>
          </a:p>
        </p:txBody>
      </p:sp>
    </p:spTree>
    <p:extLst>
      <p:ext uri="{BB962C8B-B14F-4D97-AF65-F5344CB8AC3E}">
        <p14:creationId xmlns:p14="http://schemas.microsoft.com/office/powerpoint/2010/main" val="305464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4</a:t>
            </a:fld>
            <a:endParaRPr lang="en-GB"/>
          </a:p>
        </p:txBody>
      </p:sp>
    </p:spTree>
    <p:extLst>
      <p:ext uri="{BB962C8B-B14F-4D97-AF65-F5344CB8AC3E}">
        <p14:creationId xmlns:p14="http://schemas.microsoft.com/office/powerpoint/2010/main" val="157084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5</a:t>
            </a:fld>
            <a:endParaRPr lang="en-GB"/>
          </a:p>
        </p:txBody>
      </p:sp>
    </p:spTree>
    <p:extLst>
      <p:ext uri="{BB962C8B-B14F-4D97-AF65-F5344CB8AC3E}">
        <p14:creationId xmlns:p14="http://schemas.microsoft.com/office/powerpoint/2010/main" val="183734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6</a:t>
            </a:fld>
            <a:endParaRPr lang="en-GB"/>
          </a:p>
        </p:txBody>
      </p:sp>
    </p:spTree>
    <p:extLst>
      <p:ext uri="{BB962C8B-B14F-4D97-AF65-F5344CB8AC3E}">
        <p14:creationId xmlns:p14="http://schemas.microsoft.com/office/powerpoint/2010/main" val="273540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7</a:t>
            </a:fld>
            <a:endParaRPr lang="en-GB"/>
          </a:p>
        </p:txBody>
      </p:sp>
    </p:spTree>
    <p:extLst>
      <p:ext uri="{BB962C8B-B14F-4D97-AF65-F5344CB8AC3E}">
        <p14:creationId xmlns:p14="http://schemas.microsoft.com/office/powerpoint/2010/main" val="759890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9</a:t>
            </a:fld>
            <a:endParaRPr lang="en-GB"/>
          </a:p>
        </p:txBody>
      </p:sp>
    </p:spTree>
    <p:extLst>
      <p:ext uri="{BB962C8B-B14F-4D97-AF65-F5344CB8AC3E}">
        <p14:creationId xmlns:p14="http://schemas.microsoft.com/office/powerpoint/2010/main" val="403552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10</a:t>
            </a:fld>
            <a:endParaRPr lang="en-GB"/>
          </a:p>
        </p:txBody>
      </p:sp>
    </p:spTree>
    <p:extLst>
      <p:ext uri="{BB962C8B-B14F-4D97-AF65-F5344CB8AC3E}">
        <p14:creationId xmlns:p14="http://schemas.microsoft.com/office/powerpoint/2010/main" val="127111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13</a:t>
            </a:fld>
            <a:endParaRPr lang="en-GB"/>
          </a:p>
        </p:txBody>
      </p:sp>
    </p:spTree>
    <p:extLst>
      <p:ext uri="{BB962C8B-B14F-4D97-AF65-F5344CB8AC3E}">
        <p14:creationId xmlns:p14="http://schemas.microsoft.com/office/powerpoint/2010/main" val="93796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1" name="Text Placeholder 10"/>
          <p:cNvSpPr>
            <a:spLocks noGrp="1"/>
          </p:cNvSpPr>
          <p:nvPr>
            <p:ph type="body" sz="quarter" idx="13"/>
          </p:nvPr>
        </p:nvSpPr>
        <p:spPr>
          <a:xfrm>
            <a:off x="4992000" y="66245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272852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9C2D5B-3E11-4496-A296-63982FF18DFA}" type="datetimeFigureOut">
              <a:rPr lang="en-GB" smtClean="0"/>
              <a:t>28/10/2016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10"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97546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Tree>
    <p:extLst>
      <p:ext uri="{BB962C8B-B14F-4D97-AF65-F5344CB8AC3E}">
        <p14:creationId xmlns:p14="http://schemas.microsoft.com/office/powerpoint/2010/main" val="98996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Tree>
    <p:extLst>
      <p:ext uri="{BB962C8B-B14F-4D97-AF65-F5344CB8AC3E}">
        <p14:creationId xmlns:p14="http://schemas.microsoft.com/office/powerpoint/2010/main" val="257326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905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7D01C62-AAF3-40B4-B171-BB37C7061675}"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915F5F-92DA-4A55-AFB3-890557DBF00B}" type="slidenum">
              <a:rPr lang="en-GB" smtClean="0"/>
              <a:t>‹#›</a:t>
            </a:fld>
            <a:endParaRPr lang="en-GB"/>
          </a:p>
        </p:txBody>
      </p:sp>
    </p:spTree>
    <p:extLst>
      <p:ext uri="{BB962C8B-B14F-4D97-AF65-F5344CB8AC3E}">
        <p14:creationId xmlns:p14="http://schemas.microsoft.com/office/powerpoint/2010/main" val="384122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F19C2D5B-3E11-4496-A296-63982FF18DFA}"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2" name="TextBox 11"/>
          <p:cNvSpPr txBox="1"/>
          <p:nvPr userDrawn="1"/>
        </p:nvSpPr>
        <p:spPr>
          <a:xfrm>
            <a:off x="6821424" y="6600123"/>
            <a:ext cx="5370576"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dirty="0">
                <a:solidFill>
                  <a:schemeClr val="accent3"/>
                </a:solidFill>
                <a:latin typeface="Cabin" panose="020B0803050202020004" pitchFamily="34" charset="0"/>
              </a:rPr>
              <a:t> - darkened</a:t>
            </a:r>
          </a:p>
        </p:txBody>
      </p:sp>
    </p:spTree>
    <p:extLst>
      <p:ext uri="{BB962C8B-B14F-4D97-AF65-F5344CB8AC3E}">
        <p14:creationId xmlns:p14="http://schemas.microsoft.com/office/powerpoint/2010/main" val="31673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9C2D5B-3E11-4496-A296-63982FF18DFA}"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2" name="TextBox 11"/>
          <p:cNvSpPr txBox="1"/>
          <p:nvPr userDrawn="1"/>
        </p:nvSpPr>
        <p:spPr>
          <a:xfrm>
            <a:off x="6848856" y="6600123"/>
            <a:ext cx="5343144"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dirty="0">
                <a:solidFill>
                  <a:schemeClr val="accent3"/>
                </a:solidFill>
                <a:latin typeface="Cabin" panose="020B0803050202020004" pitchFamily="34" charset="0"/>
              </a:rPr>
              <a:t> - darkened</a:t>
            </a:r>
          </a:p>
        </p:txBody>
      </p:sp>
    </p:spTree>
    <p:extLst>
      <p:ext uri="{BB962C8B-B14F-4D97-AF65-F5344CB8AC3E}">
        <p14:creationId xmlns:p14="http://schemas.microsoft.com/office/powerpoint/2010/main" val="189907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19C2D5B-3E11-4496-A296-63982FF18DFA}" type="datetimeFigureOut">
              <a:rPr lang="en-GB" smtClean="0"/>
              <a:t>28/10/2016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9"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240146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19C2D5B-3E11-4496-A296-63982FF18DFA}" type="datetimeFigureOut">
              <a:rPr lang="en-GB" smtClean="0"/>
              <a:t>28/10/2016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A6EFE4-7E43-4174-BD0F-3BB4DBE1380B}" type="slidenum">
              <a:rPr lang="en-GB" smtClean="0"/>
              <a:t>‹#›</a:t>
            </a:fld>
            <a:endParaRPr lang="en-GB"/>
          </a:p>
        </p:txBody>
      </p:sp>
      <p:sp>
        <p:nvSpPr>
          <p:cNvPr id="11"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1637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F19C2D5B-3E11-4496-A296-63982FF18DFA}" type="datetimeFigureOut">
              <a:rPr lang="en-GB" smtClean="0"/>
              <a:t>28/10/2016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A6EFE4-7E43-4174-BD0F-3BB4DBE1380B}" type="slidenum">
              <a:rPr lang="en-GB" smtClean="0"/>
              <a:t>‹#›</a:t>
            </a:fld>
            <a:endParaRPr lang="en-GB"/>
          </a:p>
        </p:txBody>
      </p:sp>
      <p:sp>
        <p:nvSpPr>
          <p:cNvPr id="9" name="TextBox 8"/>
          <p:cNvSpPr txBox="1"/>
          <p:nvPr userDrawn="1"/>
        </p:nvSpPr>
        <p:spPr>
          <a:xfrm>
            <a:off x="6620256" y="6615512"/>
            <a:ext cx="5571744"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baseline="0" dirty="0">
                <a:solidFill>
                  <a:schemeClr val="accent3"/>
                </a:solidFill>
                <a:latin typeface="Cabin" panose="020B0803050202020004" pitchFamily="34" charset="0"/>
              </a:rPr>
              <a:t> - darkened</a:t>
            </a:r>
            <a:endParaRPr lang="en-GB" sz="1000" dirty="0">
              <a:solidFill>
                <a:schemeClr val="accent3"/>
              </a:solidFill>
              <a:latin typeface="Cabin" panose="020B0803050202020004" pitchFamily="34" charset="0"/>
            </a:endParaRPr>
          </a:p>
        </p:txBody>
      </p:sp>
    </p:spTree>
    <p:extLst>
      <p:ext uri="{BB962C8B-B14F-4D97-AF65-F5344CB8AC3E}">
        <p14:creationId xmlns:p14="http://schemas.microsoft.com/office/powerpoint/2010/main" val="45172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C2D5B-3E11-4496-A296-63982FF18DFA}" type="datetimeFigureOut">
              <a:rPr lang="en-GB" smtClean="0"/>
              <a:t>28/10/2016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A6EFE4-7E43-4174-BD0F-3BB4DBE1380B}" type="slidenum">
              <a:rPr lang="en-GB" smtClean="0"/>
              <a:t>‹#›</a:t>
            </a:fld>
            <a:endParaRPr lang="en-GB"/>
          </a:p>
        </p:txBody>
      </p:sp>
      <p:sp>
        <p:nvSpPr>
          <p:cNvPr id="6" name="Text Placeholder 10"/>
          <p:cNvSpPr>
            <a:spLocks noGrp="1"/>
          </p:cNvSpPr>
          <p:nvPr>
            <p:ph type="body" sz="quarter" idx="13"/>
          </p:nvPr>
        </p:nvSpPr>
        <p:spPr>
          <a:xfrm>
            <a:off x="4992000" y="6598584"/>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148658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93763" y="3706754"/>
            <a:ext cx="3828783" cy="1277612"/>
          </a:xfrm>
          <a:noFill/>
          <a:effectLst/>
        </p:spPr>
        <p:txBody>
          <a:bodyPr wrap="none" lIns="360000" tIns="180000" rIns="360000" bIns="180000" anchor="ctr">
            <a:spAutoFit/>
          </a:bodyPr>
          <a:lstStyle>
            <a:lvl1pPr marL="0" indent="0">
              <a:buNone/>
              <a:defRPr sz="6600" b="1" i="1" u="none">
                <a:solidFill>
                  <a:schemeClr val="bg1"/>
                </a:solidFill>
                <a:effectLst>
                  <a:outerShdw blurRad="38100" dist="38100" dir="2700000" algn="tl">
                    <a:srgbClr val="000000">
                      <a:alpha val="43137"/>
                    </a:srgbClr>
                  </a:outerShdw>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Text</a:t>
            </a:r>
          </a:p>
        </p:txBody>
      </p:sp>
      <p:sp>
        <p:nvSpPr>
          <p:cNvPr id="12"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160781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9C2D5B-3E11-4496-A296-63982FF18DFA}" type="datetimeFigureOut">
              <a:rPr lang="en-GB" smtClean="0"/>
              <a:t>28/10/2016</a:t>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9"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04943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C2D5B-3E11-4496-A296-63982FF18DFA}" type="datetimeFigureOut">
              <a:rPr lang="en-GB" smtClean="0"/>
              <a:t>28/10/2016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A6EFE4-7E43-4174-BD0F-3BB4DBE1380B}" type="slidenum">
              <a:rPr lang="en-GB" smtClean="0"/>
              <a:t>‹#›</a:t>
            </a:fld>
            <a:endParaRPr lang="en-GB"/>
          </a:p>
        </p:txBody>
      </p:sp>
    </p:spTree>
    <p:extLst>
      <p:ext uri="{BB962C8B-B14F-4D97-AF65-F5344CB8AC3E}">
        <p14:creationId xmlns:p14="http://schemas.microsoft.com/office/powerpoint/2010/main" val="246659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 id="2147483662"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800" b="1" kern="1200">
          <a:solidFill>
            <a:schemeClr val="tx1"/>
          </a:solidFill>
          <a:latin typeface="Cabin" panose="020B0803050202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2.jpeg"/><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emf"/><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png"/><Relationship Id="rId50" Type="http://schemas.openxmlformats.org/officeDocument/2006/relationships/image" Target="../media/image81.png"/><Relationship Id="rId55" Type="http://schemas.openxmlformats.org/officeDocument/2006/relationships/image" Target="../media/image86.png"/><Relationship Id="rId63" Type="http://schemas.openxmlformats.org/officeDocument/2006/relationships/image" Target="../media/image94.png"/><Relationship Id="rId7"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41" Type="http://schemas.openxmlformats.org/officeDocument/2006/relationships/image" Target="../media/image72.png"/><Relationship Id="rId54" Type="http://schemas.openxmlformats.org/officeDocument/2006/relationships/image" Target="../media/image85.png"/><Relationship Id="rId62" Type="http://schemas.openxmlformats.org/officeDocument/2006/relationships/image" Target="../media/image93.png"/><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76.png"/><Relationship Id="rId53" Type="http://schemas.openxmlformats.org/officeDocument/2006/relationships/image" Target="../media/image84.png"/><Relationship Id="rId58" Type="http://schemas.openxmlformats.org/officeDocument/2006/relationships/image" Target="../media/image89.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png"/><Relationship Id="rId57" Type="http://schemas.openxmlformats.org/officeDocument/2006/relationships/image" Target="../media/image88.png"/><Relationship Id="rId61" Type="http://schemas.openxmlformats.org/officeDocument/2006/relationships/image" Target="../media/image92.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4" Type="http://schemas.openxmlformats.org/officeDocument/2006/relationships/image" Target="../media/image75.png"/><Relationship Id="rId52" Type="http://schemas.openxmlformats.org/officeDocument/2006/relationships/image" Target="../media/image83.png"/><Relationship Id="rId60" Type="http://schemas.openxmlformats.org/officeDocument/2006/relationships/image" Target="../media/image91.png"/><Relationship Id="rId65" Type="http://schemas.openxmlformats.org/officeDocument/2006/relationships/image" Target="../media/image96.png"/><Relationship Id="rId4" Type="http://schemas.openxmlformats.org/officeDocument/2006/relationships/image" Target="../media/image35.emf"/><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jpeg"/><Relationship Id="rId43" Type="http://schemas.openxmlformats.org/officeDocument/2006/relationships/image" Target="../media/image74.png"/><Relationship Id="rId48" Type="http://schemas.openxmlformats.org/officeDocument/2006/relationships/image" Target="../media/image79.png"/><Relationship Id="rId56" Type="http://schemas.openxmlformats.org/officeDocument/2006/relationships/image" Target="../media/image87.png"/><Relationship Id="rId64" Type="http://schemas.openxmlformats.org/officeDocument/2006/relationships/image" Target="../media/image95.png"/><Relationship Id="rId8" Type="http://schemas.openxmlformats.org/officeDocument/2006/relationships/image" Target="../media/image39.png"/><Relationship Id="rId51" Type="http://schemas.openxmlformats.org/officeDocument/2006/relationships/image" Target="../media/image82.png"/><Relationship Id="rId3" Type="http://schemas.openxmlformats.org/officeDocument/2006/relationships/image" Target="../media/image34.emf"/><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7.png"/><Relationship Id="rId59" Type="http://schemas.openxmlformats.org/officeDocument/2006/relationships/image" Target="../media/image90.png"/></Relationships>
</file>

<file path=ppt/slides/_rels/slide38.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9" Type="http://schemas.openxmlformats.org/officeDocument/2006/relationships/image" Target="../media/image133.png"/><Relationship Id="rId21" Type="http://schemas.openxmlformats.org/officeDocument/2006/relationships/image" Target="../media/image115.png"/><Relationship Id="rId34" Type="http://schemas.openxmlformats.org/officeDocument/2006/relationships/image" Target="../media/image128.png"/><Relationship Id="rId42" Type="http://schemas.openxmlformats.org/officeDocument/2006/relationships/image" Target="../media/image136.png"/><Relationship Id="rId47" Type="http://schemas.openxmlformats.org/officeDocument/2006/relationships/image" Target="../media/image141.png"/><Relationship Id="rId50" Type="http://schemas.openxmlformats.org/officeDocument/2006/relationships/image" Target="../media/image143.png"/><Relationship Id="rId55" Type="http://schemas.openxmlformats.org/officeDocument/2006/relationships/image" Target="../media/image147.png"/><Relationship Id="rId63" Type="http://schemas.openxmlformats.org/officeDocument/2006/relationships/image" Target="../media/image155.png"/><Relationship Id="rId68" Type="http://schemas.openxmlformats.org/officeDocument/2006/relationships/image" Target="../media/image160.png"/><Relationship Id="rId7" Type="http://schemas.openxmlformats.org/officeDocument/2006/relationships/image" Target="../media/image101.png"/><Relationship Id="rId2" Type="http://schemas.openxmlformats.org/officeDocument/2006/relationships/notesSlide" Target="../notesSlides/notesSlide19.xml"/><Relationship Id="rId16" Type="http://schemas.openxmlformats.org/officeDocument/2006/relationships/image" Target="../media/image110.png"/><Relationship Id="rId29"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4.png"/><Relationship Id="rId45" Type="http://schemas.openxmlformats.org/officeDocument/2006/relationships/image" Target="../media/image139.png"/><Relationship Id="rId53" Type="http://schemas.openxmlformats.org/officeDocument/2006/relationships/image" Target="../media/image145.png"/><Relationship Id="rId58" Type="http://schemas.openxmlformats.org/officeDocument/2006/relationships/image" Target="../media/image150.png"/><Relationship Id="rId66" Type="http://schemas.openxmlformats.org/officeDocument/2006/relationships/image" Target="../media/image15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49.png"/><Relationship Id="rId61" Type="http://schemas.openxmlformats.org/officeDocument/2006/relationships/image" Target="../media/image153.png"/><Relationship Id="rId10" Type="http://schemas.openxmlformats.org/officeDocument/2006/relationships/image" Target="../media/image104.png"/><Relationship Id="rId19" Type="http://schemas.openxmlformats.org/officeDocument/2006/relationships/image" Target="../media/image113.png"/><Relationship Id="rId31" Type="http://schemas.openxmlformats.org/officeDocument/2006/relationships/image" Target="../media/image125.png"/><Relationship Id="rId44" Type="http://schemas.openxmlformats.org/officeDocument/2006/relationships/image" Target="../media/image138.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43" Type="http://schemas.openxmlformats.org/officeDocument/2006/relationships/image" Target="../media/image137.png"/><Relationship Id="rId48" Type="http://schemas.openxmlformats.org/officeDocument/2006/relationships/image" Target="../media/image142.png"/><Relationship Id="rId56" Type="http://schemas.openxmlformats.org/officeDocument/2006/relationships/image" Target="../media/image148.png"/><Relationship Id="rId64" Type="http://schemas.openxmlformats.org/officeDocument/2006/relationships/image" Target="../media/image156.png"/><Relationship Id="rId8" Type="http://schemas.openxmlformats.org/officeDocument/2006/relationships/image" Target="../media/image10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97.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2.png"/><Relationship Id="rId46" Type="http://schemas.openxmlformats.org/officeDocument/2006/relationships/image" Target="../media/image140.png"/><Relationship Id="rId59" Type="http://schemas.openxmlformats.org/officeDocument/2006/relationships/image" Target="../media/image151.png"/><Relationship Id="rId67" Type="http://schemas.openxmlformats.org/officeDocument/2006/relationships/image" Target="../media/image159.png"/><Relationship Id="rId20" Type="http://schemas.openxmlformats.org/officeDocument/2006/relationships/image" Target="../media/image114.png"/><Relationship Id="rId41" Type="http://schemas.openxmlformats.org/officeDocument/2006/relationships/image" Target="../media/image135.png"/><Relationship Id="rId54" Type="http://schemas.openxmlformats.org/officeDocument/2006/relationships/image" Target="../media/image146.png"/><Relationship Id="rId62" Type="http://schemas.openxmlformats.org/officeDocument/2006/relationships/image" Target="../media/image154.png"/></Relationships>
</file>

<file path=ppt/slides/_rels/slide3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wmf"/><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wmf"/><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slideLayout" Target="../slideLayouts/slideLayout2.xml"/><Relationship Id="rId5" Type="http://schemas.openxmlformats.org/officeDocument/2006/relationships/image" Target="../media/image172.emf"/><Relationship Id="rId4" Type="http://schemas.openxmlformats.org/officeDocument/2006/relationships/image" Target="../media/image17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3" name="Rectangle 12"/>
          <p:cNvSpPr/>
          <p:nvPr/>
        </p:nvSpPr>
        <p:spPr>
          <a:xfrm>
            <a:off x="919480" y="1295400"/>
            <a:ext cx="10353040" cy="4973319"/>
          </a:xfrm>
          <a:prstGeom prst="rect">
            <a:avLst/>
          </a:prstGeom>
          <a:blipFill dpi="0" rotWithShape="1">
            <a:blip r:embed="rId3">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latin typeface="Cabin" panose="020B0803050202020004" pitchFamily="34" charset="0"/>
            </a:endParaRPr>
          </a:p>
        </p:txBody>
      </p:sp>
      <p:sp>
        <p:nvSpPr>
          <p:cNvPr id="2" name="Title 1"/>
          <p:cNvSpPr>
            <a:spLocks noGrp="1"/>
          </p:cNvSpPr>
          <p:nvPr>
            <p:ph type="ctrTitle"/>
          </p:nvPr>
        </p:nvSpPr>
        <p:spPr/>
        <p:txBody>
          <a:bodyPr/>
          <a:lstStyle/>
          <a:p>
            <a:pPr algn="l"/>
            <a:r>
              <a:rPr lang="en-GB" dirty="0">
                <a:solidFill>
                  <a:schemeClr val="bg1"/>
                </a:solidFill>
              </a:rPr>
              <a:t>Bootstrapping </a:t>
            </a:r>
            <a:r>
              <a:rPr lang="en-GB" dirty="0" err="1">
                <a:solidFill>
                  <a:schemeClr val="bg1"/>
                </a:solidFill>
              </a:rPr>
              <a:t>blockchain</a:t>
            </a:r>
            <a:br>
              <a:rPr lang="en-GB" dirty="0">
                <a:solidFill>
                  <a:schemeClr val="bg1"/>
                </a:solidFill>
              </a:rPr>
            </a:br>
            <a:endParaRPr lang="en-GB" dirty="0">
              <a:solidFill>
                <a:schemeClr val="bg1"/>
              </a:solidFill>
            </a:endParaRPr>
          </a:p>
        </p:txBody>
      </p:sp>
      <p:sp>
        <p:nvSpPr>
          <p:cNvPr id="3" name="Subtitle 2"/>
          <p:cNvSpPr>
            <a:spLocks noGrp="1"/>
          </p:cNvSpPr>
          <p:nvPr>
            <p:ph type="subTitle" idx="1"/>
          </p:nvPr>
        </p:nvSpPr>
        <p:spPr/>
        <p:txBody>
          <a:bodyPr>
            <a:normAutofit/>
          </a:bodyPr>
          <a:lstStyle/>
          <a:p>
            <a:pPr algn="l"/>
            <a:endParaRPr lang="en-GB" dirty="0">
              <a:solidFill>
                <a:schemeClr val="bg1"/>
              </a:solidFill>
            </a:endParaRPr>
          </a:p>
          <a:p>
            <a:pPr algn="l"/>
            <a:r>
              <a:rPr lang="en-GB" dirty="0">
                <a:solidFill>
                  <a:schemeClr val="bg1"/>
                </a:solidFill>
              </a:rPr>
              <a:t>Mike Ormond, Microsoft Ltd - @</a:t>
            </a:r>
            <a:r>
              <a:rPr lang="en-GB" dirty="0" err="1">
                <a:solidFill>
                  <a:schemeClr val="bg1"/>
                </a:solidFill>
              </a:rPr>
              <a:t>mikeormond</a:t>
            </a:r>
            <a:endParaRPr lang="en-GB" dirty="0">
              <a:solidFill>
                <a:schemeClr val="bg1"/>
              </a:solidFill>
            </a:endParaRPr>
          </a:p>
          <a:p>
            <a:pPr algn="l"/>
            <a:r>
              <a:rPr lang="en-GB" dirty="0">
                <a:solidFill>
                  <a:schemeClr val="bg1"/>
                </a:solidFill>
              </a:rPr>
              <a:t>Jonathan Collinge, Microsoft Ltd - @</a:t>
            </a:r>
            <a:r>
              <a:rPr lang="en-GB" dirty="0" err="1">
                <a:solidFill>
                  <a:schemeClr val="bg1"/>
                </a:solidFill>
              </a:rPr>
              <a:t>dotjson</a:t>
            </a:r>
            <a:r>
              <a:rPr lang="en-GB" dirty="0">
                <a:solidFill>
                  <a:schemeClr val="bg1"/>
                </a:solidFill>
              </a:rPr>
              <a:t> </a:t>
            </a:r>
          </a:p>
          <a:p>
            <a:pPr algn="l"/>
            <a:endParaRPr lang="en-GB" dirty="0">
              <a:solidFill>
                <a:schemeClr val="bg1"/>
              </a:solidFill>
            </a:endParaRPr>
          </a:p>
          <a:p>
            <a:endParaRPr lang="en-GB" dirty="0"/>
          </a:p>
        </p:txBody>
      </p:sp>
      <p:sp>
        <p:nvSpPr>
          <p:cNvPr id="4" name="Text Placeholder 3"/>
          <p:cNvSpPr>
            <a:spLocks noGrp="1"/>
          </p:cNvSpPr>
          <p:nvPr>
            <p:ph type="body" sz="quarter" idx="13"/>
          </p:nvPr>
        </p:nvSpPr>
        <p:spPr/>
        <p:txBody>
          <a:bodyPr/>
          <a:lstStyle/>
          <a:p>
            <a:r>
              <a:rPr lang="en-GB" dirty="0"/>
              <a:t>"LEGO blocks (#0048)" (CC BY 2.0) by regan76 @ </a:t>
            </a:r>
            <a:r>
              <a:rPr lang="en-GB" dirty="0" err="1"/>
              <a:t>flickr</a:t>
            </a:r>
            <a:endParaRPr lang="en-GB" dirty="0"/>
          </a:p>
        </p:txBody>
      </p:sp>
    </p:spTree>
    <p:extLst>
      <p:ext uri="{BB962C8B-B14F-4D97-AF65-F5344CB8AC3E}">
        <p14:creationId xmlns:p14="http://schemas.microsoft.com/office/powerpoint/2010/main" val="135316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51803" y="4575434"/>
            <a:ext cx="4710366" cy="1277612"/>
          </a:xfrm>
        </p:spPr>
        <p:txBody>
          <a:bodyPr/>
          <a:lstStyle/>
          <a:p>
            <a:r>
              <a:rPr lang="en-GB" dirty="0">
                <a:solidFill>
                  <a:schemeClr val="tx1"/>
                </a:solidFill>
              </a:rPr>
              <a:t>Immutable</a:t>
            </a:r>
          </a:p>
        </p:txBody>
      </p:sp>
      <p:sp>
        <p:nvSpPr>
          <p:cNvPr id="8" name="Text Placeholder 7"/>
          <p:cNvSpPr>
            <a:spLocks noGrp="1"/>
          </p:cNvSpPr>
          <p:nvPr>
            <p:ph type="body" sz="quarter" idx="13"/>
          </p:nvPr>
        </p:nvSpPr>
        <p:spPr>
          <a:xfrm>
            <a:off x="4992000" y="6584734"/>
            <a:ext cx="7200000" cy="258532"/>
          </a:xfrm>
        </p:spPr>
        <p:txBody>
          <a:bodyPr/>
          <a:lstStyle/>
          <a:p>
            <a:r>
              <a:rPr lang="en-GB" dirty="0">
                <a:solidFill>
                  <a:schemeClr val="accent3"/>
                </a:solidFill>
              </a:rPr>
              <a:t> “Written in Gold” (CC BY 2.0) by Anonymous Account @ </a:t>
            </a:r>
            <a:r>
              <a:rPr lang="en-GB" dirty="0" err="1">
                <a:solidFill>
                  <a:schemeClr val="accent3"/>
                </a:solidFill>
              </a:rPr>
              <a:t>flickr</a:t>
            </a:r>
            <a:endParaRPr lang="en-GB" dirty="0">
              <a:solidFill>
                <a:schemeClr val="accent3"/>
              </a:solidFill>
            </a:endParaRPr>
          </a:p>
        </p:txBody>
      </p:sp>
    </p:spTree>
    <p:extLst>
      <p:ext uri="{BB962C8B-B14F-4D97-AF65-F5344CB8AC3E}">
        <p14:creationId xmlns:p14="http://schemas.microsoft.com/office/powerpoint/2010/main" val="353278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ounded Rectangle 7"/>
          <p:cNvSpPr/>
          <p:nvPr/>
        </p:nvSpPr>
        <p:spPr>
          <a:xfrm>
            <a:off x="-71120" y="3728720"/>
            <a:ext cx="12395200" cy="336296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 name="Text Placeholder 3"/>
          <p:cNvSpPr>
            <a:spLocks noGrp="1"/>
          </p:cNvSpPr>
          <p:nvPr>
            <p:ph type="body" sz="quarter" idx="10"/>
          </p:nvPr>
        </p:nvSpPr>
        <p:spPr>
          <a:xfrm>
            <a:off x="5729659" y="3584834"/>
            <a:ext cx="5724681" cy="1277612"/>
          </a:xfrm>
        </p:spPr>
        <p:txBody>
          <a:bodyPr/>
          <a:lstStyle/>
          <a:p>
            <a:r>
              <a:rPr lang="en-GB" dirty="0"/>
              <a:t>Cryptography</a:t>
            </a:r>
          </a:p>
        </p:txBody>
      </p:sp>
      <p:sp>
        <p:nvSpPr>
          <p:cNvPr id="5" name="Text Placeholder 4"/>
          <p:cNvSpPr>
            <a:spLocks noGrp="1"/>
          </p:cNvSpPr>
          <p:nvPr>
            <p:ph type="body" sz="quarter" idx="13"/>
          </p:nvPr>
        </p:nvSpPr>
        <p:spPr/>
        <p:txBody>
          <a:bodyPr/>
          <a:lstStyle/>
          <a:p>
            <a:r>
              <a:rPr lang="en-GB"/>
              <a:t>"Bletchley Park" (CC BY 2.0) by Cargo Cult @ flickr</a:t>
            </a:r>
            <a:endParaRPr lang="en-GB" dirty="0"/>
          </a:p>
        </p:txBody>
      </p:sp>
    </p:spTree>
    <p:extLst>
      <p:ext uri="{BB962C8B-B14F-4D97-AF65-F5344CB8AC3E}">
        <p14:creationId xmlns:p14="http://schemas.microsoft.com/office/powerpoint/2010/main" val="227345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ounded Rectangle 5"/>
          <p:cNvSpPr/>
          <p:nvPr/>
        </p:nvSpPr>
        <p:spPr>
          <a:xfrm>
            <a:off x="-71120" y="3728720"/>
            <a:ext cx="12395200" cy="336296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 name="Text Placeholder 7"/>
          <p:cNvSpPr>
            <a:spLocks noGrp="1"/>
          </p:cNvSpPr>
          <p:nvPr>
            <p:ph type="body" sz="quarter" idx="10"/>
          </p:nvPr>
        </p:nvSpPr>
        <p:spPr>
          <a:xfrm>
            <a:off x="207963" y="4394051"/>
            <a:ext cx="5193062" cy="2319949"/>
          </a:xfrm>
        </p:spPr>
        <p:txBody>
          <a:bodyPr/>
          <a:lstStyle/>
          <a:p>
            <a:r>
              <a:rPr lang="en-GB" dirty="0"/>
              <a:t>Open</a:t>
            </a:r>
          </a:p>
          <a:p>
            <a:r>
              <a:rPr lang="en-GB" dirty="0"/>
              <a:t>Anonymised</a:t>
            </a:r>
          </a:p>
        </p:txBody>
      </p:sp>
      <p:sp>
        <p:nvSpPr>
          <p:cNvPr id="9" name="Text Placeholder 8"/>
          <p:cNvSpPr>
            <a:spLocks noGrp="1"/>
          </p:cNvSpPr>
          <p:nvPr>
            <p:ph type="body" sz="quarter" idx="13"/>
          </p:nvPr>
        </p:nvSpPr>
        <p:spPr/>
        <p:txBody>
          <a:bodyPr/>
          <a:lstStyle/>
          <a:p>
            <a:r>
              <a:rPr lang="en-GB"/>
              <a:t>"Schooling" (CC BY-SA 2.0) by Benson Kua @ flickr</a:t>
            </a:r>
            <a:endParaRPr lang="en-GB" dirty="0"/>
          </a:p>
        </p:txBody>
      </p:sp>
    </p:spTree>
    <p:extLst>
      <p:ext uri="{BB962C8B-B14F-4D97-AF65-F5344CB8AC3E}">
        <p14:creationId xmlns:p14="http://schemas.microsoft.com/office/powerpoint/2010/main" val="324374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Rounded Rectangle 4"/>
          <p:cNvSpPr/>
          <p:nvPr/>
        </p:nvSpPr>
        <p:spPr>
          <a:xfrm>
            <a:off x="-71120" y="-71120"/>
            <a:ext cx="6289040" cy="716280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 name="Text Placeholder 2"/>
          <p:cNvSpPr>
            <a:spLocks noGrp="1"/>
          </p:cNvSpPr>
          <p:nvPr>
            <p:ph type="body" sz="quarter" idx="10"/>
          </p:nvPr>
        </p:nvSpPr>
        <p:spPr>
          <a:xfrm>
            <a:off x="470340" y="2232668"/>
            <a:ext cx="4521660" cy="1277612"/>
          </a:xfrm>
        </p:spPr>
        <p:txBody>
          <a:bodyPr/>
          <a:lstStyle/>
          <a:p>
            <a:r>
              <a:rPr lang="en-GB" dirty="0"/>
              <a:t>Consensus</a:t>
            </a:r>
          </a:p>
        </p:txBody>
      </p:sp>
      <p:sp>
        <p:nvSpPr>
          <p:cNvPr id="4" name="Text Placeholder 3"/>
          <p:cNvSpPr>
            <a:spLocks noGrp="1"/>
          </p:cNvSpPr>
          <p:nvPr>
            <p:ph type="body" sz="quarter" idx="13"/>
          </p:nvPr>
        </p:nvSpPr>
        <p:spPr/>
        <p:txBody>
          <a:bodyPr/>
          <a:lstStyle/>
          <a:p>
            <a:r>
              <a:rPr lang="en-GB"/>
              <a:t>"May 5: Vote" (CC BY-SA 2.0) by pjohnkeane @ flickr</a:t>
            </a:r>
            <a:endParaRPr lang="en-GB" dirty="0"/>
          </a:p>
        </p:txBody>
      </p:sp>
    </p:spTree>
    <p:extLst>
      <p:ext uri="{BB962C8B-B14F-4D97-AF65-F5344CB8AC3E}">
        <p14:creationId xmlns:p14="http://schemas.microsoft.com/office/powerpoint/2010/main" val="303480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5083" y="1893194"/>
            <a:ext cx="2522010" cy="1277612"/>
          </a:xfrm>
        </p:spPr>
        <p:txBody>
          <a:bodyPr/>
          <a:lstStyle/>
          <a:p>
            <a:r>
              <a:rPr lang="en-GB" dirty="0"/>
              <a:t>Trust</a:t>
            </a:r>
          </a:p>
        </p:txBody>
      </p:sp>
      <p:sp>
        <p:nvSpPr>
          <p:cNvPr id="3" name="Text Placeholder 2"/>
          <p:cNvSpPr>
            <a:spLocks noGrp="1"/>
          </p:cNvSpPr>
          <p:nvPr>
            <p:ph type="body" sz="quarter" idx="13"/>
          </p:nvPr>
        </p:nvSpPr>
        <p:spPr/>
        <p:txBody>
          <a:bodyPr/>
          <a:lstStyle/>
          <a:p>
            <a:r>
              <a:rPr lang="en-GB"/>
              <a:t>"Trust" (CC BY 2.0) by schmollmolch @ flickr</a:t>
            </a:r>
            <a:endParaRPr lang="en-GB" dirty="0"/>
          </a:p>
        </p:txBody>
      </p:sp>
    </p:spTree>
    <p:extLst>
      <p:ext uri="{BB962C8B-B14F-4D97-AF65-F5344CB8AC3E}">
        <p14:creationId xmlns:p14="http://schemas.microsoft.com/office/powerpoint/2010/main" val="2964740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Demo</a:t>
            </a:r>
            <a:br>
              <a:rPr lang="en-GB" dirty="0"/>
            </a:br>
            <a:br>
              <a:rPr lang="en-GB" dirty="0"/>
            </a:br>
            <a:r>
              <a:rPr lang="en-GB" dirty="0"/>
              <a:t>Let’s create a transaction</a:t>
            </a:r>
            <a:br>
              <a:rPr lang="en-GB" dirty="0"/>
            </a:br>
            <a:r>
              <a:rPr lang="en-GB" dirty="0"/>
              <a:t>(the hard way)</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377235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Bletchley ARM Template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7873619" cy="4428910"/>
          </a:xfrm>
          <a:prstGeom prst="rect">
            <a:avLst/>
          </a:prstGeom>
        </p:spPr>
      </p:pic>
    </p:spTree>
    <p:extLst>
      <p:ext uri="{BB962C8B-B14F-4D97-AF65-F5344CB8AC3E}">
        <p14:creationId xmlns:p14="http://schemas.microsoft.com/office/powerpoint/2010/main" val="371618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How does it work?</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01960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7924" y="1399988"/>
            <a:ext cx="1148383" cy="646331"/>
          </a:xfrm>
          <a:prstGeom prst="rect">
            <a:avLst/>
          </a:prstGeom>
          <a:noFill/>
        </p:spPr>
        <p:txBody>
          <a:bodyPr wrap="square" rtlCol="0">
            <a:spAutoFit/>
          </a:bodyPr>
          <a:lstStyle/>
          <a:p>
            <a:pPr algn="ctr"/>
            <a:r>
              <a:rPr lang="en-GB" dirty="0">
                <a:solidFill>
                  <a:schemeClr val="bg1"/>
                </a:solidFill>
                <a:latin typeface="Cabin" panose="020B0803050202020004" pitchFamily="34" charset="0"/>
              </a:rPr>
              <a:t>Geoff</a:t>
            </a:r>
          </a:p>
          <a:p>
            <a:r>
              <a:rPr lang="en-GB" dirty="0">
                <a:solidFill>
                  <a:schemeClr val="bg1"/>
                </a:solidFill>
                <a:latin typeface="Cabin" panose="020B0803050202020004" pitchFamily="34" charset="0"/>
              </a:rPr>
              <a:t>0x88d2…</a:t>
            </a:r>
          </a:p>
        </p:txBody>
      </p:sp>
      <p:grpSp>
        <p:nvGrpSpPr>
          <p:cNvPr id="112" name="Group 111"/>
          <p:cNvGrpSpPr/>
          <p:nvPr/>
        </p:nvGrpSpPr>
        <p:grpSpPr>
          <a:xfrm>
            <a:off x="889002" y="177455"/>
            <a:ext cx="2946398" cy="2227078"/>
            <a:chOff x="889002" y="177455"/>
            <a:chExt cx="2946398" cy="2227078"/>
          </a:xfrm>
        </p:grpSpPr>
        <p:sp>
          <p:nvSpPr>
            <p:cNvPr id="21" name="Rounded Rectangle 20"/>
            <p:cNvSpPr/>
            <p:nvPr/>
          </p:nvSpPr>
          <p:spPr>
            <a:xfrm>
              <a:off x="889002" y="177455"/>
              <a:ext cx="2946398" cy="2227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3" name="Rounded Rectangle 22"/>
            <p:cNvSpPr/>
            <p:nvPr/>
          </p:nvSpPr>
          <p:spPr>
            <a:xfrm>
              <a:off x="1130460" y="1818329"/>
              <a:ext cx="2424897" cy="4861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Cabin" panose="020B0803050202020004" pitchFamily="34" charset="0"/>
                </a:rPr>
                <a:t>0xa37dcd8d2f8bb9f…</a:t>
              </a:r>
            </a:p>
          </p:txBody>
        </p:sp>
      </p:grpSp>
      <p:pic>
        <p:nvPicPr>
          <p:cNvPr id="5" name="Picture 4"/>
          <p:cNvPicPr>
            <a:picLocks noChangeAspect="1"/>
          </p:cNvPicPr>
          <p:nvPr/>
        </p:nvPicPr>
        <p:blipFill>
          <a:blip r:embed="rId3"/>
          <a:stretch>
            <a:fillRect/>
          </a:stretch>
        </p:blipFill>
        <p:spPr>
          <a:xfrm>
            <a:off x="357691" y="177455"/>
            <a:ext cx="371514" cy="1176462"/>
          </a:xfrm>
          <a:prstGeom prst="rect">
            <a:avLst/>
          </a:prstGeom>
        </p:spPr>
      </p:pic>
      <p:sp>
        <p:nvSpPr>
          <p:cNvPr id="6" name="Rounded Rectangle 5"/>
          <p:cNvSpPr/>
          <p:nvPr/>
        </p:nvSpPr>
        <p:spPr>
          <a:xfrm>
            <a:off x="937549" y="244825"/>
            <a:ext cx="2835798" cy="15331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 name="Rounded Rectangle 7"/>
          <p:cNvSpPr/>
          <p:nvPr/>
        </p:nvSpPr>
        <p:spPr>
          <a:xfrm>
            <a:off x="1053295" y="1110848"/>
            <a:ext cx="1053297" cy="486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Cabin" panose="020B0803050202020004" pitchFamily="34" charset="0"/>
              </a:rPr>
              <a:t>Jeremy</a:t>
            </a:r>
          </a:p>
        </p:txBody>
      </p:sp>
      <p:sp>
        <p:nvSpPr>
          <p:cNvPr id="10" name="Rounded Rectangle 9"/>
          <p:cNvSpPr/>
          <p:nvPr/>
        </p:nvSpPr>
        <p:spPr>
          <a:xfrm>
            <a:off x="2502060" y="418445"/>
            <a:ext cx="1155540" cy="4861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latin typeface="Cabin" panose="020B0803050202020004" pitchFamily="34" charset="0"/>
              </a:rPr>
              <a:t>0x4fb8…</a:t>
            </a:r>
          </a:p>
        </p:txBody>
      </p:sp>
      <p:sp>
        <p:nvSpPr>
          <p:cNvPr id="11" name="Rounded Rectangle 10"/>
          <p:cNvSpPr/>
          <p:nvPr/>
        </p:nvSpPr>
        <p:spPr>
          <a:xfrm>
            <a:off x="2502060" y="1110848"/>
            <a:ext cx="1151230" cy="486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Cabin" panose="020B0803050202020004" pitchFamily="34" charset="0"/>
              </a:rPr>
              <a:t>0xe618…</a:t>
            </a:r>
          </a:p>
        </p:txBody>
      </p:sp>
      <p:cxnSp>
        <p:nvCxnSpPr>
          <p:cNvPr id="13" name="Straight Arrow Connector 12"/>
          <p:cNvCxnSpPr>
            <a:stCxn id="24" idx="3"/>
            <a:endCxn id="10" idx="1"/>
          </p:cNvCxnSpPr>
          <p:nvPr/>
        </p:nvCxnSpPr>
        <p:spPr>
          <a:xfrm>
            <a:off x="1769533" y="661513"/>
            <a:ext cx="732527"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8" idx="3"/>
            <a:endCxn id="11" idx="1"/>
          </p:cNvCxnSpPr>
          <p:nvPr/>
        </p:nvCxnSpPr>
        <p:spPr>
          <a:xfrm>
            <a:off x="2106592" y="1353917"/>
            <a:ext cx="39546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24" name="Picture 23"/>
          <p:cNvPicPr>
            <a:picLocks noChangeAspect="1"/>
          </p:cNvPicPr>
          <p:nvPr/>
        </p:nvPicPr>
        <p:blipFill>
          <a:blip r:embed="rId4"/>
          <a:stretch>
            <a:fillRect/>
          </a:stretch>
        </p:blipFill>
        <p:spPr>
          <a:xfrm>
            <a:off x="1385883" y="314154"/>
            <a:ext cx="383650" cy="694718"/>
          </a:xfrm>
          <a:prstGeom prst="rect">
            <a:avLst/>
          </a:prstGeom>
        </p:spPr>
      </p:pic>
      <p:pic>
        <p:nvPicPr>
          <p:cNvPr id="27" name="Picture 26"/>
          <p:cNvPicPr>
            <a:picLocks noChangeAspect="1"/>
          </p:cNvPicPr>
          <p:nvPr/>
        </p:nvPicPr>
        <p:blipFill>
          <a:blip r:embed="rId5"/>
          <a:stretch>
            <a:fillRect/>
          </a:stretch>
        </p:blipFill>
        <p:spPr>
          <a:xfrm>
            <a:off x="8534630" y="3020195"/>
            <a:ext cx="851779" cy="500959"/>
          </a:xfrm>
          <a:prstGeom prst="rect">
            <a:avLst/>
          </a:prstGeom>
        </p:spPr>
      </p:pic>
      <p:pic>
        <p:nvPicPr>
          <p:cNvPr id="28" name="Picture 27"/>
          <p:cNvPicPr>
            <a:picLocks noChangeAspect="1"/>
          </p:cNvPicPr>
          <p:nvPr/>
        </p:nvPicPr>
        <p:blipFill>
          <a:blip r:embed="rId5"/>
          <a:stretch>
            <a:fillRect/>
          </a:stretch>
        </p:blipFill>
        <p:spPr>
          <a:xfrm>
            <a:off x="10969089" y="2112021"/>
            <a:ext cx="851779" cy="500959"/>
          </a:xfrm>
          <a:prstGeom prst="rect">
            <a:avLst/>
          </a:prstGeom>
        </p:spPr>
      </p:pic>
      <p:pic>
        <p:nvPicPr>
          <p:cNvPr id="29" name="Picture 28"/>
          <p:cNvPicPr>
            <a:picLocks noChangeAspect="1"/>
          </p:cNvPicPr>
          <p:nvPr/>
        </p:nvPicPr>
        <p:blipFill>
          <a:blip r:embed="rId5"/>
          <a:stretch>
            <a:fillRect/>
          </a:stretch>
        </p:blipFill>
        <p:spPr>
          <a:xfrm>
            <a:off x="9922774" y="177455"/>
            <a:ext cx="851779" cy="500959"/>
          </a:xfrm>
          <a:prstGeom prst="rect">
            <a:avLst/>
          </a:prstGeom>
        </p:spPr>
      </p:pic>
      <p:pic>
        <p:nvPicPr>
          <p:cNvPr id="30" name="Picture 29"/>
          <p:cNvPicPr>
            <a:picLocks noChangeAspect="1"/>
          </p:cNvPicPr>
          <p:nvPr/>
        </p:nvPicPr>
        <p:blipFill>
          <a:blip r:embed="rId5"/>
          <a:stretch>
            <a:fillRect/>
          </a:stretch>
        </p:blipFill>
        <p:spPr>
          <a:xfrm>
            <a:off x="7500741" y="2112021"/>
            <a:ext cx="851779" cy="500959"/>
          </a:xfrm>
          <a:prstGeom prst="rect">
            <a:avLst/>
          </a:prstGeom>
        </p:spPr>
      </p:pic>
      <p:pic>
        <p:nvPicPr>
          <p:cNvPr id="31" name="Picture 30"/>
          <p:cNvPicPr>
            <a:picLocks noChangeAspect="1"/>
          </p:cNvPicPr>
          <p:nvPr/>
        </p:nvPicPr>
        <p:blipFill>
          <a:blip r:embed="rId5"/>
          <a:stretch>
            <a:fillRect/>
          </a:stretch>
        </p:blipFill>
        <p:spPr>
          <a:xfrm>
            <a:off x="7500741" y="1109369"/>
            <a:ext cx="851779" cy="500959"/>
          </a:xfrm>
          <a:prstGeom prst="rect">
            <a:avLst/>
          </a:prstGeom>
        </p:spPr>
      </p:pic>
      <p:pic>
        <p:nvPicPr>
          <p:cNvPr id="32" name="Picture 31"/>
          <p:cNvPicPr>
            <a:picLocks noChangeAspect="1"/>
          </p:cNvPicPr>
          <p:nvPr/>
        </p:nvPicPr>
        <p:blipFill>
          <a:blip r:embed="rId5"/>
          <a:stretch>
            <a:fillRect/>
          </a:stretch>
        </p:blipFill>
        <p:spPr>
          <a:xfrm>
            <a:off x="10969090" y="1109368"/>
            <a:ext cx="851779" cy="500959"/>
          </a:xfrm>
          <a:prstGeom prst="rect">
            <a:avLst/>
          </a:prstGeom>
        </p:spPr>
      </p:pic>
      <p:pic>
        <p:nvPicPr>
          <p:cNvPr id="33" name="Picture 32"/>
          <p:cNvPicPr>
            <a:picLocks noChangeAspect="1"/>
          </p:cNvPicPr>
          <p:nvPr/>
        </p:nvPicPr>
        <p:blipFill>
          <a:blip r:embed="rId5"/>
          <a:stretch>
            <a:fillRect/>
          </a:stretch>
        </p:blipFill>
        <p:spPr>
          <a:xfrm>
            <a:off x="9922774" y="3024030"/>
            <a:ext cx="851779" cy="500959"/>
          </a:xfrm>
          <a:prstGeom prst="rect">
            <a:avLst/>
          </a:prstGeom>
        </p:spPr>
      </p:pic>
      <p:pic>
        <p:nvPicPr>
          <p:cNvPr id="34" name="Picture 33"/>
          <p:cNvPicPr>
            <a:picLocks noChangeAspect="1"/>
          </p:cNvPicPr>
          <p:nvPr/>
        </p:nvPicPr>
        <p:blipFill>
          <a:blip r:embed="rId5"/>
          <a:stretch>
            <a:fillRect/>
          </a:stretch>
        </p:blipFill>
        <p:spPr>
          <a:xfrm>
            <a:off x="8534630" y="177456"/>
            <a:ext cx="851779" cy="500959"/>
          </a:xfrm>
          <a:prstGeom prst="rect">
            <a:avLst/>
          </a:prstGeom>
        </p:spPr>
      </p:pic>
      <p:cxnSp>
        <p:nvCxnSpPr>
          <p:cNvPr id="35" name="Straight Connector 34"/>
          <p:cNvCxnSpPr>
            <a:stCxn id="34" idx="1"/>
            <a:endCxn id="31" idx="0"/>
          </p:cNvCxnSpPr>
          <p:nvPr/>
        </p:nvCxnSpPr>
        <p:spPr bwMode="auto">
          <a:xfrm flipH="1">
            <a:off x="7926631" y="427936"/>
            <a:ext cx="607999" cy="681433"/>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p:cNvCxnSpPr>
            <a:stCxn id="34" idx="2"/>
            <a:endCxn id="30" idx="3"/>
          </p:cNvCxnSpPr>
          <p:nvPr/>
        </p:nvCxnSpPr>
        <p:spPr bwMode="auto">
          <a:xfrm flipH="1">
            <a:off x="8352520" y="678415"/>
            <a:ext cx="608000"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p:cNvCxnSpPr>
            <a:stCxn id="34" idx="2"/>
            <a:endCxn id="27" idx="0"/>
          </p:cNvCxnSpPr>
          <p:nvPr/>
        </p:nvCxnSpPr>
        <p:spPr bwMode="auto">
          <a:xfrm>
            <a:off x="8960520" y="678415"/>
            <a:ext cx="0" cy="2341780"/>
          </a:xfrm>
          <a:prstGeom prst="line">
            <a:avLst/>
          </a:prstGeom>
          <a:noFill/>
          <a:ln w="9525" cap="flat" cmpd="sng" algn="ctr">
            <a:solidFill>
              <a:schemeClr val="accent1"/>
            </a:solidFill>
            <a:prstDash val="solid"/>
            <a:round/>
            <a:headEnd type="none" w="med" len="med"/>
            <a:tailEnd type="none" w="med" len="med"/>
          </a:ln>
          <a:effectLst/>
        </p:spPr>
      </p:cxnSp>
      <p:cxnSp>
        <p:nvCxnSpPr>
          <p:cNvPr id="38" name="Straight Connector 37"/>
          <p:cNvCxnSpPr>
            <a:stCxn id="34" idx="2"/>
            <a:endCxn id="33" idx="0"/>
          </p:cNvCxnSpPr>
          <p:nvPr/>
        </p:nvCxnSpPr>
        <p:spPr bwMode="auto">
          <a:xfrm>
            <a:off x="8960520" y="678415"/>
            <a:ext cx="1388144" cy="2345615"/>
          </a:xfrm>
          <a:prstGeom prst="line">
            <a:avLst/>
          </a:prstGeom>
          <a:noFill/>
          <a:ln w="9525" cap="flat" cmpd="sng" algn="ctr">
            <a:solidFill>
              <a:schemeClr val="accent1"/>
            </a:solidFill>
            <a:prstDash val="solid"/>
            <a:round/>
            <a:headEnd type="none" w="med" len="med"/>
            <a:tailEnd type="none" w="med" len="med"/>
          </a:ln>
          <a:effectLst/>
        </p:spPr>
      </p:cxnSp>
      <p:cxnSp>
        <p:nvCxnSpPr>
          <p:cNvPr id="39" name="Straight Connector 38"/>
          <p:cNvCxnSpPr>
            <a:stCxn id="34" idx="2"/>
            <a:endCxn id="28" idx="1"/>
          </p:cNvCxnSpPr>
          <p:nvPr/>
        </p:nvCxnSpPr>
        <p:spPr bwMode="auto">
          <a:xfrm>
            <a:off x="8960520" y="678415"/>
            <a:ext cx="2008569"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40" name="Straight Connector 39"/>
          <p:cNvCxnSpPr>
            <a:stCxn id="34" idx="2"/>
            <a:endCxn id="32" idx="1"/>
          </p:cNvCxnSpPr>
          <p:nvPr/>
        </p:nvCxnSpPr>
        <p:spPr bwMode="auto">
          <a:xfrm>
            <a:off x="8960520" y="678415"/>
            <a:ext cx="2008570" cy="681433"/>
          </a:xfrm>
          <a:prstGeom prst="line">
            <a:avLst/>
          </a:prstGeom>
          <a:noFill/>
          <a:ln w="9525" cap="flat" cmpd="sng" algn="ctr">
            <a:solidFill>
              <a:schemeClr val="accent1"/>
            </a:solidFill>
            <a:prstDash val="solid"/>
            <a:round/>
            <a:headEnd type="none" w="med" len="med"/>
            <a:tailEnd type="none" w="med" len="med"/>
          </a:ln>
          <a:effectLst/>
        </p:spPr>
      </p:cxnSp>
      <p:cxnSp>
        <p:nvCxnSpPr>
          <p:cNvPr id="41" name="Straight Connector 40"/>
          <p:cNvCxnSpPr>
            <a:stCxn id="29" idx="1"/>
            <a:endCxn id="34" idx="3"/>
          </p:cNvCxnSpPr>
          <p:nvPr/>
        </p:nvCxnSpPr>
        <p:spPr bwMode="auto">
          <a:xfrm flipH="1">
            <a:off x="9386409" y="427935"/>
            <a:ext cx="536365" cy="1"/>
          </a:xfrm>
          <a:prstGeom prst="line">
            <a:avLst/>
          </a:prstGeom>
          <a:noFill/>
          <a:ln w="9525" cap="flat" cmpd="sng" algn="ctr">
            <a:solidFill>
              <a:schemeClr val="accent1"/>
            </a:solidFill>
            <a:prstDash val="solid"/>
            <a:round/>
            <a:headEnd type="none" w="med" len="med"/>
            <a:tailEnd type="none" w="med" len="med"/>
          </a:ln>
          <a:effectLst/>
        </p:spPr>
      </p:cxnSp>
      <p:cxnSp>
        <p:nvCxnSpPr>
          <p:cNvPr id="42" name="Straight Connector 41"/>
          <p:cNvCxnSpPr>
            <a:stCxn id="27" idx="3"/>
            <a:endCxn id="33" idx="1"/>
          </p:cNvCxnSpPr>
          <p:nvPr/>
        </p:nvCxnSpPr>
        <p:spPr bwMode="auto">
          <a:xfrm>
            <a:off x="9386409" y="3270675"/>
            <a:ext cx="536365" cy="3835"/>
          </a:xfrm>
          <a:prstGeom prst="line">
            <a:avLst/>
          </a:prstGeom>
          <a:noFill/>
          <a:ln w="9525" cap="flat" cmpd="sng" algn="ctr">
            <a:solidFill>
              <a:schemeClr val="accent1"/>
            </a:solidFill>
            <a:prstDash val="solid"/>
            <a:round/>
            <a:headEnd type="none" w="med" len="med"/>
            <a:tailEnd type="none" w="med" len="med"/>
          </a:ln>
          <a:effectLst/>
        </p:spPr>
      </p:cxnSp>
      <p:cxnSp>
        <p:nvCxnSpPr>
          <p:cNvPr id="43" name="Straight Connector 42"/>
          <p:cNvCxnSpPr>
            <a:stCxn id="32" idx="2"/>
            <a:endCxn id="28" idx="0"/>
          </p:cNvCxnSpPr>
          <p:nvPr/>
        </p:nvCxnSpPr>
        <p:spPr bwMode="auto">
          <a:xfrm flipH="1">
            <a:off x="11394979" y="1610327"/>
            <a:ext cx="1" cy="501694"/>
          </a:xfrm>
          <a:prstGeom prst="line">
            <a:avLst/>
          </a:prstGeom>
          <a:noFill/>
          <a:ln w="9525" cap="flat" cmpd="sng" algn="ctr">
            <a:solidFill>
              <a:schemeClr val="accent1"/>
            </a:solidFill>
            <a:prstDash val="solid"/>
            <a:round/>
            <a:headEnd type="none" w="med" len="med"/>
            <a:tailEnd type="none" w="med" len="med"/>
          </a:ln>
          <a:effectLst/>
        </p:spPr>
      </p:cxnSp>
      <p:cxnSp>
        <p:nvCxnSpPr>
          <p:cNvPr id="44" name="Straight Connector 43"/>
          <p:cNvCxnSpPr>
            <a:stCxn id="31" idx="2"/>
            <a:endCxn id="30" idx="0"/>
          </p:cNvCxnSpPr>
          <p:nvPr/>
        </p:nvCxnSpPr>
        <p:spPr bwMode="auto">
          <a:xfrm>
            <a:off x="7926631" y="1610328"/>
            <a:ext cx="0" cy="501693"/>
          </a:xfrm>
          <a:prstGeom prst="line">
            <a:avLst/>
          </a:prstGeom>
          <a:noFill/>
          <a:ln w="9525" cap="flat" cmpd="sng" algn="ctr">
            <a:solidFill>
              <a:schemeClr val="accent1"/>
            </a:solidFill>
            <a:prstDash val="solid"/>
            <a:round/>
            <a:headEnd type="none" w="med" len="med"/>
            <a:tailEnd type="none" w="med" len="med"/>
          </a:ln>
          <a:effectLst/>
        </p:spPr>
      </p:cxnSp>
      <p:cxnSp>
        <p:nvCxnSpPr>
          <p:cNvPr id="45" name="Straight Connector 44"/>
          <p:cNvCxnSpPr>
            <a:stCxn id="30" idx="2"/>
            <a:endCxn id="27" idx="1"/>
          </p:cNvCxnSpPr>
          <p:nvPr/>
        </p:nvCxnSpPr>
        <p:spPr bwMode="auto">
          <a:xfrm>
            <a:off x="7926631" y="2612980"/>
            <a:ext cx="607999" cy="657695"/>
          </a:xfrm>
          <a:prstGeom prst="line">
            <a:avLst/>
          </a:prstGeom>
          <a:noFill/>
          <a:ln w="9525" cap="flat" cmpd="sng" algn="ctr">
            <a:solidFill>
              <a:schemeClr val="accent1"/>
            </a:solidFill>
            <a:prstDash val="solid"/>
            <a:round/>
            <a:headEnd type="none" w="med" len="med"/>
            <a:tailEnd type="none" w="med" len="med"/>
          </a:ln>
          <a:effectLst/>
        </p:spPr>
      </p:cxnSp>
      <p:cxnSp>
        <p:nvCxnSpPr>
          <p:cNvPr id="46" name="Straight Connector 45"/>
          <p:cNvCxnSpPr>
            <a:stCxn id="33" idx="3"/>
            <a:endCxn id="28" idx="2"/>
          </p:cNvCxnSpPr>
          <p:nvPr/>
        </p:nvCxnSpPr>
        <p:spPr bwMode="auto">
          <a:xfrm flipV="1">
            <a:off x="10774553" y="2612980"/>
            <a:ext cx="620426" cy="661530"/>
          </a:xfrm>
          <a:prstGeom prst="line">
            <a:avLst/>
          </a:prstGeom>
          <a:noFill/>
          <a:ln w="9525" cap="flat" cmpd="sng" algn="ctr">
            <a:solidFill>
              <a:schemeClr val="accent1"/>
            </a:solidFill>
            <a:prstDash val="solid"/>
            <a:round/>
            <a:headEnd type="none" w="med" len="med"/>
            <a:tailEnd type="none" w="med" len="med"/>
          </a:ln>
          <a:effectLst/>
        </p:spPr>
      </p:cxnSp>
      <p:cxnSp>
        <p:nvCxnSpPr>
          <p:cNvPr id="47" name="Straight Connector 46"/>
          <p:cNvCxnSpPr>
            <a:stCxn id="32" idx="0"/>
            <a:endCxn id="29" idx="3"/>
          </p:cNvCxnSpPr>
          <p:nvPr/>
        </p:nvCxnSpPr>
        <p:spPr bwMode="auto">
          <a:xfrm flipH="1" flipV="1">
            <a:off x="10774553" y="427935"/>
            <a:ext cx="620427" cy="681433"/>
          </a:xfrm>
          <a:prstGeom prst="line">
            <a:avLst/>
          </a:prstGeom>
          <a:noFill/>
          <a:ln w="9525" cap="flat" cmpd="sng" algn="ctr">
            <a:solidFill>
              <a:schemeClr val="accent1"/>
            </a:solidFill>
            <a:prstDash val="solid"/>
            <a:round/>
            <a:headEnd type="none" w="med" len="med"/>
            <a:tailEnd type="none" w="med" len="med"/>
          </a:ln>
          <a:effectLst/>
        </p:spPr>
      </p:cxnSp>
      <p:cxnSp>
        <p:nvCxnSpPr>
          <p:cNvPr id="48" name="Straight Connector 47"/>
          <p:cNvCxnSpPr>
            <a:stCxn id="29" idx="2"/>
            <a:endCxn id="28" idx="1"/>
          </p:cNvCxnSpPr>
          <p:nvPr/>
        </p:nvCxnSpPr>
        <p:spPr bwMode="auto">
          <a:xfrm>
            <a:off x="10348664" y="678414"/>
            <a:ext cx="620425"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49" name="Straight Connector 48"/>
          <p:cNvCxnSpPr>
            <a:stCxn id="29" idx="2"/>
            <a:endCxn id="33" idx="0"/>
          </p:cNvCxnSpPr>
          <p:nvPr/>
        </p:nvCxnSpPr>
        <p:spPr bwMode="auto">
          <a:xfrm>
            <a:off x="10348664" y="678414"/>
            <a:ext cx="0" cy="2345616"/>
          </a:xfrm>
          <a:prstGeom prst="line">
            <a:avLst/>
          </a:prstGeom>
          <a:noFill/>
          <a:ln w="9525" cap="flat" cmpd="sng" algn="ctr">
            <a:solidFill>
              <a:schemeClr val="accent1"/>
            </a:solidFill>
            <a:prstDash val="solid"/>
            <a:round/>
            <a:headEnd type="none" w="med" len="med"/>
            <a:tailEnd type="none" w="med" len="med"/>
          </a:ln>
          <a:effectLst/>
        </p:spPr>
      </p:cxnSp>
      <p:cxnSp>
        <p:nvCxnSpPr>
          <p:cNvPr id="50" name="Straight Connector 49"/>
          <p:cNvCxnSpPr>
            <a:stCxn id="29" idx="2"/>
            <a:endCxn id="27" idx="0"/>
          </p:cNvCxnSpPr>
          <p:nvPr/>
        </p:nvCxnSpPr>
        <p:spPr bwMode="auto">
          <a:xfrm flipH="1">
            <a:off x="8960520" y="678414"/>
            <a:ext cx="1388144" cy="2341781"/>
          </a:xfrm>
          <a:prstGeom prst="line">
            <a:avLst/>
          </a:prstGeom>
          <a:noFill/>
          <a:ln w="9525" cap="flat" cmpd="sng" algn="ctr">
            <a:solidFill>
              <a:schemeClr val="accent1"/>
            </a:solidFill>
            <a:prstDash val="solid"/>
            <a:round/>
            <a:headEnd type="none" w="med" len="med"/>
            <a:tailEnd type="none" w="med" len="med"/>
          </a:ln>
          <a:effectLst/>
        </p:spPr>
      </p:cxnSp>
      <p:cxnSp>
        <p:nvCxnSpPr>
          <p:cNvPr id="51" name="Straight Connector 50"/>
          <p:cNvCxnSpPr>
            <a:stCxn id="29" idx="2"/>
            <a:endCxn id="30" idx="3"/>
          </p:cNvCxnSpPr>
          <p:nvPr/>
        </p:nvCxnSpPr>
        <p:spPr bwMode="auto">
          <a:xfrm flipH="1">
            <a:off x="8352520" y="678414"/>
            <a:ext cx="1996144"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52" name="Straight Connector 51"/>
          <p:cNvCxnSpPr>
            <a:stCxn id="29" idx="2"/>
            <a:endCxn id="31" idx="3"/>
          </p:cNvCxnSpPr>
          <p:nvPr/>
        </p:nvCxnSpPr>
        <p:spPr bwMode="auto">
          <a:xfrm flipH="1">
            <a:off x="8352520" y="678414"/>
            <a:ext cx="1996144" cy="681435"/>
          </a:xfrm>
          <a:prstGeom prst="line">
            <a:avLst/>
          </a:prstGeom>
          <a:noFill/>
          <a:ln w="9525" cap="flat" cmpd="sng" algn="ctr">
            <a:solidFill>
              <a:schemeClr val="accent1"/>
            </a:solidFill>
            <a:prstDash val="solid"/>
            <a:round/>
            <a:headEnd type="none" w="med" len="med"/>
            <a:tailEnd type="none" w="med" len="med"/>
          </a:ln>
          <a:effectLst/>
        </p:spPr>
      </p:cxnSp>
      <p:cxnSp>
        <p:nvCxnSpPr>
          <p:cNvPr id="53" name="Straight Connector 52"/>
          <p:cNvCxnSpPr>
            <a:stCxn id="32" idx="1"/>
            <a:endCxn id="33" idx="0"/>
          </p:cNvCxnSpPr>
          <p:nvPr/>
        </p:nvCxnSpPr>
        <p:spPr bwMode="auto">
          <a:xfrm flipH="1">
            <a:off x="10348664" y="1359848"/>
            <a:ext cx="620426" cy="1664182"/>
          </a:xfrm>
          <a:prstGeom prst="line">
            <a:avLst/>
          </a:prstGeom>
          <a:noFill/>
          <a:ln w="9525" cap="flat" cmpd="sng" algn="ctr">
            <a:solidFill>
              <a:schemeClr val="accent1"/>
            </a:solidFill>
            <a:prstDash val="solid"/>
            <a:round/>
            <a:headEnd type="none" w="med" len="med"/>
            <a:tailEnd type="none" w="med" len="med"/>
          </a:ln>
          <a:effectLst/>
        </p:spPr>
      </p:cxnSp>
      <p:cxnSp>
        <p:nvCxnSpPr>
          <p:cNvPr id="54" name="Straight Connector 53"/>
          <p:cNvCxnSpPr>
            <a:stCxn id="32" idx="1"/>
            <a:endCxn id="27" idx="0"/>
          </p:cNvCxnSpPr>
          <p:nvPr/>
        </p:nvCxnSpPr>
        <p:spPr bwMode="auto">
          <a:xfrm flipH="1">
            <a:off x="8960520" y="1359848"/>
            <a:ext cx="2008570" cy="1660347"/>
          </a:xfrm>
          <a:prstGeom prst="line">
            <a:avLst/>
          </a:prstGeom>
          <a:noFill/>
          <a:ln w="9525" cap="flat" cmpd="sng" algn="ctr">
            <a:solidFill>
              <a:schemeClr val="accent1"/>
            </a:solidFill>
            <a:prstDash val="solid"/>
            <a:round/>
            <a:headEnd type="none" w="med" len="med"/>
            <a:tailEnd type="none" w="med" len="med"/>
          </a:ln>
          <a:effectLst/>
        </p:spPr>
      </p:cxnSp>
      <p:cxnSp>
        <p:nvCxnSpPr>
          <p:cNvPr id="55" name="Straight Connector 54"/>
          <p:cNvCxnSpPr>
            <a:stCxn id="32" idx="1"/>
            <a:endCxn id="30" idx="3"/>
          </p:cNvCxnSpPr>
          <p:nvPr/>
        </p:nvCxnSpPr>
        <p:spPr bwMode="auto">
          <a:xfrm flipH="1">
            <a:off x="8352520" y="1359848"/>
            <a:ext cx="2616570" cy="1002653"/>
          </a:xfrm>
          <a:prstGeom prst="line">
            <a:avLst/>
          </a:prstGeom>
          <a:noFill/>
          <a:ln w="9525" cap="flat" cmpd="sng" algn="ctr">
            <a:solidFill>
              <a:schemeClr val="accent1"/>
            </a:solidFill>
            <a:prstDash val="solid"/>
            <a:round/>
            <a:headEnd type="none" w="med" len="med"/>
            <a:tailEnd type="none" w="med" len="med"/>
          </a:ln>
          <a:effectLst/>
        </p:spPr>
      </p:cxnSp>
      <p:cxnSp>
        <p:nvCxnSpPr>
          <p:cNvPr id="56" name="Straight Connector 55"/>
          <p:cNvCxnSpPr>
            <a:stCxn id="32" idx="1"/>
            <a:endCxn id="31" idx="3"/>
          </p:cNvCxnSpPr>
          <p:nvPr/>
        </p:nvCxnSpPr>
        <p:spPr bwMode="auto">
          <a:xfrm flipH="1">
            <a:off x="8352520" y="1359848"/>
            <a:ext cx="2616570" cy="1"/>
          </a:xfrm>
          <a:prstGeom prst="line">
            <a:avLst/>
          </a:prstGeom>
          <a:noFill/>
          <a:ln w="9525" cap="flat" cmpd="sng" algn="ctr">
            <a:solidFill>
              <a:schemeClr val="accent1"/>
            </a:solidFill>
            <a:prstDash val="solid"/>
            <a:round/>
            <a:headEnd type="none" w="med" len="med"/>
            <a:tailEnd type="none" w="med" len="med"/>
          </a:ln>
          <a:effectLst/>
        </p:spPr>
      </p:cxnSp>
      <p:cxnSp>
        <p:nvCxnSpPr>
          <p:cNvPr id="57" name="Straight Connector 56"/>
          <p:cNvCxnSpPr>
            <a:stCxn id="28" idx="1"/>
            <a:endCxn id="27" idx="0"/>
          </p:cNvCxnSpPr>
          <p:nvPr/>
        </p:nvCxnSpPr>
        <p:spPr bwMode="auto">
          <a:xfrm flipH="1">
            <a:off x="8960520" y="2362501"/>
            <a:ext cx="2008569" cy="657694"/>
          </a:xfrm>
          <a:prstGeom prst="line">
            <a:avLst/>
          </a:prstGeom>
          <a:noFill/>
          <a:ln w="9525" cap="flat" cmpd="sng" algn="ctr">
            <a:solidFill>
              <a:schemeClr val="accent1"/>
            </a:solidFill>
            <a:prstDash val="solid"/>
            <a:round/>
            <a:headEnd type="none" w="med" len="med"/>
            <a:tailEnd type="none" w="med" len="med"/>
          </a:ln>
          <a:effectLst/>
        </p:spPr>
      </p:cxnSp>
      <p:cxnSp>
        <p:nvCxnSpPr>
          <p:cNvPr id="58" name="Straight Connector 57"/>
          <p:cNvCxnSpPr>
            <a:stCxn id="28" idx="1"/>
            <a:endCxn id="30" idx="3"/>
          </p:cNvCxnSpPr>
          <p:nvPr/>
        </p:nvCxnSpPr>
        <p:spPr bwMode="auto">
          <a:xfrm flipH="1">
            <a:off x="8352520" y="2362501"/>
            <a:ext cx="2616569" cy="0"/>
          </a:xfrm>
          <a:prstGeom prst="line">
            <a:avLst/>
          </a:prstGeom>
          <a:noFill/>
          <a:ln w="9525" cap="flat" cmpd="sng" algn="ctr">
            <a:solidFill>
              <a:schemeClr val="accent1"/>
            </a:solidFill>
            <a:prstDash val="solid"/>
            <a:round/>
            <a:headEnd type="none" w="med" len="med"/>
            <a:tailEnd type="none" w="med" len="med"/>
          </a:ln>
          <a:effectLst/>
        </p:spPr>
      </p:cxnSp>
      <p:cxnSp>
        <p:nvCxnSpPr>
          <p:cNvPr id="59" name="Straight Connector 58"/>
          <p:cNvCxnSpPr>
            <a:stCxn id="28" idx="1"/>
            <a:endCxn id="31" idx="3"/>
          </p:cNvCxnSpPr>
          <p:nvPr/>
        </p:nvCxnSpPr>
        <p:spPr bwMode="auto">
          <a:xfrm flipH="1" flipV="1">
            <a:off x="8352520" y="1359849"/>
            <a:ext cx="2616569" cy="1002652"/>
          </a:xfrm>
          <a:prstGeom prst="line">
            <a:avLst/>
          </a:prstGeom>
          <a:noFill/>
          <a:ln w="9525" cap="flat" cmpd="sng" algn="ctr">
            <a:solidFill>
              <a:schemeClr val="accent1"/>
            </a:solidFill>
            <a:prstDash val="solid"/>
            <a:round/>
            <a:headEnd type="none" w="med" len="med"/>
            <a:tailEnd type="none" w="med" len="med"/>
          </a:ln>
          <a:effectLst/>
        </p:spPr>
      </p:cxnSp>
      <p:cxnSp>
        <p:nvCxnSpPr>
          <p:cNvPr id="60" name="Straight Connector 59"/>
          <p:cNvCxnSpPr>
            <a:stCxn id="33" idx="0"/>
            <a:endCxn id="30" idx="3"/>
          </p:cNvCxnSpPr>
          <p:nvPr/>
        </p:nvCxnSpPr>
        <p:spPr bwMode="auto">
          <a:xfrm flipH="1" flipV="1">
            <a:off x="8352520" y="2362501"/>
            <a:ext cx="1996144" cy="661529"/>
          </a:xfrm>
          <a:prstGeom prst="line">
            <a:avLst/>
          </a:prstGeom>
          <a:noFill/>
          <a:ln w="9525" cap="flat" cmpd="sng" algn="ctr">
            <a:solidFill>
              <a:schemeClr val="accent1"/>
            </a:solidFill>
            <a:prstDash val="solid"/>
            <a:round/>
            <a:headEnd type="none" w="med" len="med"/>
            <a:tailEnd type="none" w="med" len="med"/>
          </a:ln>
          <a:effectLst/>
        </p:spPr>
      </p:cxnSp>
      <p:cxnSp>
        <p:nvCxnSpPr>
          <p:cNvPr id="61" name="Straight Connector 60"/>
          <p:cNvCxnSpPr>
            <a:stCxn id="33" idx="0"/>
            <a:endCxn id="31" idx="3"/>
          </p:cNvCxnSpPr>
          <p:nvPr/>
        </p:nvCxnSpPr>
        <p:spPr bwMode="auto">
          <a:xfrm flipH="1" flipV="1">
            <a:off x="8352520" y="1359849"/>
            <a:ext cx="1996144" cy="1664181"/>
          </a:xfrm>
          <a:prstGeom prst="line">
            <a:avLst/>
          </a:prstGeom>
          <a:noFill/>
          <a:ln w="9525" cap="flat" cmpd="sng" algn="ctr">
            <a:solidFill>
              <a:schemeClr val="accent1"/>
            </a:solidFill>
            <a:prstDash val="solid"/>
            <a:round/>
            <a:headEnd type="none" w="med" len="med"/>
            <a:tailEnd type="none" w="med" len="med"/>
          </a:ln>
          <a:effectLst/>
        </p:spPr>
      </p:cxnSp>
      <p:cxnSp>
        <p:nvCxnSpPr>
          <p:cNvPr id="63" name="Straight Arrow Connector 62"/>
          <p:cNvCxnSpPr>
            <a:stCxn id="21" idx="3"/>
            <a:endCxn id="31" idx="1"/>
          </p:cNvCxnSpPr>
          <p:nvPr/>
        </p:nvCxnSpPr>
        <p:spPr>
          <a:xfrm>
            <a:off x="3835400" y="1290994"/>
            <a:ext cx="3665341" cy="68855"/>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nvGrpSpPr>
          <p:cNvPr id="107" name="Group 106"/>
          <p:cNvGrpSpPr/>
          <p:nvPr/>
        </p:nvGrpSpPr>
        <p:grpSpPr>
          <a:xfrm>
            <a:off x="-2090017" y="2891539"/>
            <a:ext cx="6886606" cy="3416664"/>
            <a:chOff x="-2090017" y="2891539"/>
            <a:chExt cx="6886606" cy="3416664"/>
          </a:xfrm>
        </p:grpSpPr>
        <p:sp>
          <p:nvSpPr>
            <p:cNvPr id="87" name="Rectangle 86"/>
            <p:cNvSpPr/>
            <p:nvPr/>
          </p:nvSpPr>
          <p:spPr>
            <a:xfrm>
              <a:off x="1769533" y="2891539"/>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88" name="TextBox 87"/>
            <p:cNvSpPr txBox="1"/>
            <p:nvPr/>
          </p:nvSpPr>
          <p:spPr>
            <a:xfrm>
              <a:off x="2355157" y="3004115"/>
              <a:ext cx="1855808" cy="369332"/>
            </a:xfrm>
            <a:prstGeom prst="rect">
              <a:avLst/>
            </a:prstGeom>
            <a:noFill/>
          </p:spPr>
          <p:txBody>
            <a:bodyPr wrap="square" rtlCol="0">
              <a:spAutoFit/>
            </a:bodyPr>
            <a:lstStyle/>
            <a:p>
              <a:pPr algn="ctr"/>
              <a:r>
                <a:rPr lang="en-GB" dirty="0">
                  <a:latin typeface="Cabin" panose="020B0803050202020004" pitchFamily="34" charset="0"/>
                </a:rPr>
                <a:t>New Block</a:t>
              </a:r>
            </a:p>
          </p:txBody>
        </p:sp>
        <p:sp>
          <p:nvSpPr>
            <p:cNvPr id="91" name="Rectangle 42"/>
            <p:cNvSpPr/>
            <p:nvPr/>
          </p:nvSpPr>
          <p:spPr bwMode="auto">
            <a:xfrm>
              <a:off x="2502060" y="4853055"/>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8</a:t>
              </a:r>
            </a:p>
          </p:txBody>
        </p:sp>
        <p:sp>
          <p:nvSpPr>
            <p:cNvPr id="92" name="Rectangle 43"/>
            <p:cNvSpPr/>
            <p:nvPr/>
          </p:nvSpPr>
          <p:spPr bwMode="auto">
            <a:xfrm>
              <a:off x="2502060" y="5274913"/>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7</a:t>
              </a:r>
            </a:p>
          </p:txBody>
        </p:sp>
        <p:sp>
          <p:nvSpPr>
            <p:cNvPr id="93" name="Rectangle 44"/>
            <p:cNvSpPr/>
            <p:nvPr/>
          </p:nvSpPr>
          <p:spPr bwMode="auto">
            <a:xfrm>
              <a:off x="2502060" y="570235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6</a:t>
              </a:r>
            </a:p>
          </p:txBody>
        </p:sp>
        <p:sp>
          <p:nvSpPr>
            <p:cNvPr id="96" name="Rectangle 44"/>
            <p:cNvSpPr/>
            <p:nvPr/>
          </p:nvSpPr>
          <p:spPr bwMode="auto">
            <a:xfrm>
              <a:off x="2502060" y="3517617"/>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0x09aa5...</a:t>
              </a:r>
              <a:endParaRPr kumimoji="0" lang="en-US" b="0" i="0" u="none" strike="noStrike" cap="none" normalizeH="0" baseline="0" dirty="0">
                <a:solidFill>
                  <a:schemeClr val="bg1"/>
                </a:solidFill>
                <a:effectLst/>
                <a:latin typeface="Cabin" panose="020B0803050202020004" pitchFamily="34" charset="0"/>
              </a:endParaRPr>
            </a:p>
          </p:txBody>
        </p:sp>
        <p:cxnSp>
          <p:nvCxnSpPr>
            <p:cNvPr id="105" name="Straight Arrow Connector 104"/>
            <p:cNvCxnSpPr>
              <a:stCxn id="96" idx="1"/>
            </p:cNvCxnSpPr>
            <p:nvPr/>
          </p:nvCxnSpPr>
          <p:spPr>
            <a:xfrm flipH="1" flipV="1">
              <a:off x="946633" y="3831217"/>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106" name="Rectangle 105"/>
            <p:cNvSpPr/>
            <p:nvPr/>
          </p:nvSpPr>
          <p:spPr>
            <a:xfrm>
              <a:off x="-2090017" y="2891539"/>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grpSp>
      <p:sp>
        <p:nvSpPr>
          <p:cNvPr id="94" name="Rectangle 42"/>
          <p:cNvSpPr/>
          <p:nvPr/>
        </p:nvSpPr>
        <p:spPr bwMode="auto">
          <a:xfrm>
            <a:off x="5824969" y="1585860"/>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x</a:t>
            </a:r>
          </a:p>
        </p:txBody>
      </p:sp>
      <p:sp>
        <p:nvSpPr>
          <p:cNvPr id="109" name="Rectangle 42"/>
          <p:cNvSpPr/>
          <p:nvPr/>
        </p:nvSpPr>
        <p:spPr bwMode="auto">
          <a:xfrm>
            <a:off x="2502060" y="4392048"/>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a:t>
            </a:r>
            <a:r>
              <a:rPr lang="en-US" dirty="0">
                <a:solidFill>
                  <a:schemeClr val="tx1"/>
                </a:solidFill>
                <a:latin typeface="Cabin" panose="020B0803050202020004" pitchFamily="34" charset="0"/>
              </a:rPr>
              <a:t>9</a:t>
            </a:r>
            <a:endParaRPr kumimoji="0" lang="en-US" b="0" i="0" u="none" strike="noStrike" cap="none" normalizeH="0" baseline="0" dirty="0">
              <a:solidFill>
                <a:schemeClr val="tx1"/>
              </a:solidFill>
              <a:effectLst/>
              <a:latin typeface="Cabin" panose="020B0803050202020004" pitchFamily="34" charset="0"/>
            </a:endParaRPr>
          </a:p>
        </p:txBody>
      </p:sp>
    </p:spTree>
    <p:extLst>
      <p:ext uri="{BB962C8B-B14F-4D97-AF65-F5344CB8AC3E}">
        <p14:creationId xmlns:p14="http://schemas.microsoft.com/office/powerpoint/2010/main" val="379382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7503849" y="2312805"/>
            <a:ext cx="3849956" cy="3416664"/>
            <a:chOff x="7503849" y="2312805"/>
            <a:chExt cx="3849956" cy="3416664"/>
          </a:xfrm>
        </p:grpSpPr>
        <p:sp>
          <p:nvSpPr>
            <p:cNvPr id="3" name="Rectangle 2"/>
            <p:cNvSpPr/>
            <p:nvPr/>
          </p:nvSpPr>
          <p:spPr>
            <a:xfrm>
              <a:off x="8326749"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4" name="TextBox 3"/>
            <p:cNvSpPr txBox="1"/>
            <p:nvPr/>
          </p:nvSpPr>
          <p:spPr>
            <a:xfrm>
              <a:off x="8912373" y="2425381"/>
              <a:ext cx="1855808" cy="369332"/>
            </a:xfrm>
            <a:prstGeom prst="rect">
              <a:avLst/>
            </a:prstGeom>
            <a:noFill/>
          </p:spPr>
          <p:txBody>
            <a:bodyPr wrap="square" rtlCol="0">
              <a:spAutoFit/>
            </a:bodyPr>
            <a:lstStyle/>
            <a:p>
              <a:pPr algn="ctr"/>
              <a:r>
                <a:rPr lang="en-GB" dirty="0">
                  <a:latin typeface="Cabin" panose="020B0803050202020004" pitchFamily="34" charset="0"/>
                </a:rPr>
                <a:t>Block 2 (0x7b5…)</a:t>
              </a:r>
            </a:p>
          </p:txBody>
        </p:sp>
        <p:sp>
          <p:nvSpPr>
            <p:cNvPr id="5" name="Rectangle 42"/>
            <p:cNvSpPr/>
            <p:nvPr/>
          </p:nvSpPr>
          <p:spPr bwMode="auto">
            <a:xfrm>
              <a:off x="9059276" y="427432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8</a:t>
              </a:r>
            </a:p>
          </p:txBody>
        </p:sp>
        <p:sp>
          <p:nvSpPr>
            <p:cNvPr id="6" name="Rectangle 43"/>
            <p:cNvSpPr/>
            <p:nvPr/>
          </p:nvSpPr>
          <p:spPr bwMode="auto">
            <a:xfrm>
              <a:off x="9059276"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7</a:t>
              </a:r>
            </a:p>
          </p:txBody>
        </p:sp>
        <p:sp>
          <p:nvSpPr>
            <p:cNvPr id="7" name="Rectangle 44"/>
            <p:cNvSpPr/>
            <p:nvPr/>
          </p:nvSpPr>
          <p:spPr bwMode="auto">
            <a:xfrm>
              <a:off x="9059276"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6</a:t>
              </a:r>
            </a:p>
          </p:txBody>
        </p:sp>
        <p:sp>
          <p:nvSpPr>
            <p:cNvPr id="8" name="Rectangle 42"/>
            <p:cNvSpPr/>
            <p:nvPr/>
          </p:nvSpPr>
          <p:spPr bwMode="auto">
            <a:xfrm>
              <a:off x="9059276" y="380821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a:t>
              </a:r>
              <a:r>
                <a:rPr lang="en-US" dirty="0">
                  <a:solidFill>
                    <a:schemeClr val="tx1"/>
                  </a:solidFill>
                  <a:latin typeface="Cabin" panose="020B0803050202020004" pitchFamily="34" charset="0"/>
                </a:rPr>
                <a:t>9</a:t>
              </a:r>
              <a:endParaRPr kumimoji="0" lang="en-US" b="0" i="0" u="none" strike="noStrike" cap="none" normalizeH="0" baseline="0" dirty="0">
                <a:solidFill>
                  <a:schemeClr val="tx1"/>
                </a:solidFill>
                <a:effectLst/>
                <a:latin typeface="Cabin" panose="020B0803050202020004" pitchFamily="34" charset="0"/>
              </a:endParaRPr>
            </a:p>
          </p:txBody>
        </p:sp>
        <p:sp>
          <p:nvSpPr>
            <p:cNvPr id="9" name="Rectangle 44"/>
            <p:cNvSpPr/>
            <p:nvPr/>
          </p:nvSpPr>
          <p:spPr bwMode="auto">
            <a:xfrm>
              <a:off x="9059276"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0x09aa5...</a:t>
              </a:r>
              <a:endParaRPr kumimoji="0" lang="en-US" b="0" i="0" u="none" strike="noStrike" cap="none" normalizeH="0" baseline="0" dirty="0">
                <a:solidFill>
                  <a:schemeClr val="bg1"/>
                </a:solidFill>
                <a:effectLst/>
                <a:latin typeface="Cabin" panose="020B0803050202020004" pitchFamily="34" charset="0"/>
              </a:endParaRPr>
            </a:p>
          </p:txBody>
        </p:sp>
        <p:cxnSp>
          <p:nvCxnSpPr>
            <p:cNvPr id="10" name="Straight Arrow Connector 9"/>
            <p:cNvCxnSpPr>
              <a:stCxn id="9" idx="1"/>
            </p:cNvCxnSpPr>
            <p:nvPr/>
          </p:nvCxnSpPr>
          <p:spPr>
            <a:xfrm flipH="1" flipV="1">
              <a:off x="7503849" y="3252483"/>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grpSp>
      <p:grpSp>
        <p:nvGrpSpPr>
          <p:cNvPr id="30" name="Group 29"/>
          <p:cNvGrpSpPr/>
          <p:nvPr/>
        </p:nvGrpSpPr>
        <p:grpSpPr>
          <a:xfrm>
            <a:off x="3653893" y="2312805"/>
            <a:ext cx="3849956" cy="3416664"/>
            <a:chOff x="3653893" y="2312805"/>
            <a:chExt cx="3849956" cy="3416664"/>
          </a:xfrm>
        </p:grpSpPr>
        <p:sp>
          <p:nvSpPr>
            <p:cNvPr id="11" name="Rectangle 10"/>
            <p:cNvSpPr/>
            <p:nvPr/>
          </p:nvSpPr>
          <p:spPr>
            <a:xfrm>
              <a:off x="4467199"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12" name="Rectangle 11"/>
            <p:cNvSpPr/>
            <p:nvPr/>
          </p:nvSpPr>
          <p:spPr>
            <a:xfrm>
              <a:off x="447679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13" name="TextBox 12"/>
            <p:cNvSpPr txBox="1"/>
            <p:nvPr/>
          </p:nvSpPr>
          <p:spPr>
            <a:xfrm>
              <a:off x="4793501" y="2412963"/>
              <a:ext cx="2431838" cy="369332"/>
            </a:xfrm>
            <a:prstGeom prst="rect">
              <a:avLst/>
            </a:prstGeom>
            <a:noFill/>
          </p:spPr>
          <p:txBody>
            <a:bodyPr wrap="square" rtlCol="0">
              <a:spAutoFit/>
            </a:bodyPr>
            <a:lstStyle/>
            <a:p>
              <a:pPr algn="ctr"/>
              <a:r>
                <a:rPr lang="en-GB" dirty="0">
                  <a:latin typeface="Cabin" panose="020B0803050202020004" pitchFamily="34" charset="0"/>
                </a:rPr>
                <a:t>Block 1 (0x09aa5……)</a:t>
              </a:r>
            </a:p>
          </p:txBody>
        </p:sp>
        <p:sp>
          <p:nvSpPr>
            <p:cNvPr id="15" name="Rectangle 43"/>
            <p:cNvSpPr/>
            <p:nvPr/>
          </p:nvSpPr>
          <p:spPr bwMode="auto">
            <a:xfrm>
              <a:off x="5209320"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5</a:t>
              </a:r>
            </a:p>
          </p:txBody>
        </p:sp>
        <p:sp>
          <p:nvSpPr>
            <p:cNvPr id="16" name="Rectangle 44"/>
            <p:cNvSpPr/>
            <p:nvPr/>
          </p:nvSpPr>
          <p:spPr bwMode="auto">
            <a:xfrm>
              <a:off x="5209320"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4</a:t>
              </a:r>
            </a:p>
          </p:txBody>
        </p:sp>
        <p:sp>
          <p:nvSpPr>
            <p:cNvPr id="18" name="Rectangle 44"/>
            <p:cNvSpPr/>
            <p:nvPr/>
          </p:nvSpPr>
          <p:spPr bwMode="auto">
            <a:xfrm>
              <a:off x="5209320"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0x23e79...</a:t>
              </a:r>
              <a:endParaRPr kumimoji="0" lang="en-US" b="0" i="0" u="none" strike="noStrike" cap="none" normalizeH="0" baseline="0" dirty="0">
                <a:solidFill>
                  <a:schemeClr val="bg1"/>
                </a:solidFill>
                <a:effectLst/>
                <a:latin typeface="Cabin" panose="020B0803050202020004" pitchFamily="34" charset="0"/>
              </a:endParaRPr>
            </a:p>
          </p:txBody>
        </p:sp>
        <p:cxnSp>
          <p:nvCxnSpPr>
            <p:cNvPr id="19" name="Straight Arrow Connector 18"/>
            <p:cNvCxnSpPr>
              <a:stCxn id="18" idx="1"/>
            </p:cNvCxnSpPr>
            <p:nvPr/>
          </p:nvCxnSpPr>
          <p:spPr>
            <a:xfrm flipH="1" flipV="1">
              <a:off x="3653893" y="3252483"/>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grpSp>
      <p:sp>
        <p:nvSpPr>
          <p:cNvPr id="20" name="Rectangle 19"/>
          <p:cNvSpPr/>
          <p:nvPr/>
        </p:nvSpPr>
        <p:spPr>
          <a:xfrm>
            <a:off x="61724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21" name="Rectangle 20"/>
          <p:cNvSpPr/>
          <p:nvPr/>
        </p:nvSpPr>
        <p:spPr>
          <a:xfrm>
            <a:off x="61724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22" name="TextBox 21"/>
          <p:cNvSpPr txBox="1"/>
          <p:nvPr/>
        </p:nvSpPr>
        <p:spPr>
          <a:xfrm>
            <a:off x="1029733" y="2412963"/>
            <a:ext cx="2202076" cy="369332"/>
          </a:xfrm>
          <a:prstGeom prst="rect">
            <a:avLst/>
          </a:prstGeom>
          <a:noFill/>
        </p:spPr>
        <p:txBody>
          <a:bodyPr wrap="square" rtlCol="0">
            <a:spAutoFit/>
          </a:bodyPr>
          <a:lstStyle/>
          <a:p>
            <a:pPr algn="ctr"/>
            <a:r>
              <a:rPr lang="en-GB" dirty="0">
                <a:latin typeface="Cabin" panose="020B0803050202020004" pitchFamily="34" charset="0"/>
              </a:rPr>
              <a:t>Block 0 (0x23e79…)</a:t>
            </a:r>
          </a:p>
        </p:txBody>
      </p:sp>
      <p:sp>
        <p:nvSpPr>
          <p:cNvPr id="23" name="Rectangle 42"/>
          <p:cNvSpPr/>
          <p:nvPr/>
        </p:nvSpPr>
        <p:spPr bwMode="auto">
          <a:xfrm>
            <a:off x="1349770" y="427432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3</a:t>
            </a:r>
          </a:p>
        </p:txBody>
      </p:sp>
      <p:sp>
        <p:nvSpPr>
          <p:cNvPr id="24" name="Rectangle 43"/>
          <p:cNvSpPr/>
          <p:nvPr/>
        </p:nvSpPr>
        <p:spPr bwMode="auto">
          <a:xfrm>
            <a:off x="1349770"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2</a:t>
            </a:r>
          </a:p>
        </p:txBody>
      </p:sp>
      <p:sp>
        <p:nvSpPr>
          <p:cNvPr id="25" name="Rectangle 44"/>
          <p:cNvSpPr/>
          <p:nvPr/>
        </p:nvSpPr>
        <p:spPr bwMode="auto">
          <a:xfrm>
            <a:off x="1349770"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1</a:t>
            </a:r>
          </a:p>
        </p:txBody>
      </p:sp>
      <p:sp>
        <p:nvSpPr>
          <p:cNvPr id="27" name="Rectangle 44"/>
          <p:cNvSpPr/>
          <p:nvPr/>
        </p:nvSpPr>
        <p:spPr bwMode="auto">
          <a:xfrm>
            <a:off x="1349770"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Genesis Block</a:t>
            </a:r>
          </a:p>
        </p:txBody>
      </p:sp>
      <p:sp>
        <p:nvSpPr>
          <p:cNvPr id="2" name="Title 1"/>
          <p:cNvSpPr>
            <a:spLocks noGrp="1"/>
          </p:cNvSpPr>
          <p:nvPr>
            <p:ph type="title"/>
          </p:nvPr>
        </p:nvSpPr>
        <p:spPr/>
        <p:txBody>
          <a:bodyPr/>
          <a:lstStyle/>
          <a:p>
            <a:r>
              <a:rPr lang="en-GB" dirty="0"/>
              <a:t>The chain forms</a:t>
            </a:r>
          </a:p>
        </p:txBody>
      </p:sp>
    </p:spTree>
    <p:extLst>
      <p:ext uri="{BB962C8B-B14F-4D97-AF65-F5344CB8AC3E}">
        <p14:creationId xmlns:p14="http://schemas.microsoft.com/office/powerpoint/2010/main" val="46044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Demo</a:t>
            </a:r>
            <a:br>
              <a:rPr lang="en-GB" dirty="0"/>
            </a:br>
            <a:br>
              <a:rPr lang="en-GB" dirty="0"/>
            </a:br>
            <a:r>
              <a:rPr lang="en-GB" dirty="0"/>
              <a:t>Bootstrap a </a:t>
            </a:r>
            <a:r>
              <a:rPr lang="en-GB" dirty="0" err="1"/>
              <a:t>blockchain</a:t>
            </a:r>
            <a:r>
              <a:rPr lang="en-GB" dirty="0"/>
              <a:t> in Azure</a:t>
            </a:r>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48288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Why should I care?</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27043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2837793" y="1791392"/>
            <a:ext cx="817264" cy="761458"/>
          </a:xfrm>
          <a:prstGeom prst="ellipse">
            <a:avLst/>
          </a:pr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pic>
        <p:nvPicPr>
          <p:cNvPr id="27" name="Picture 26"/>
          <p:cNvPicPr>
            <a:picLocks noChangeAspect="1"/>
          </p:cNvPicPr>
          <p:nvPr/>
        </p:nvPicPr>
        <p:blipFill>
          <a:blip r:embed="rId3"/>
          <a:stretch>
            <a:fillRect/>
          </a:stretch>
        </p:blipFill>
        <p:spPr>
          <a:xfrm>
            <a:off x="6594092" y="3157327"/>
            <a:ext cx="6395690" cy="4267487"/>
          </a:xfrm>
          <a:prstGeom prst="rect">
            <a:avLst/>
          </a:prstGeom>
        </p:spPr>
      </p:pic>
      <p:sp>
        <p:nvSpPr>
          <p:cNvPr id="3" name="Title 2"/>
          <p:cNvSpPr>
            <a:spLocks noGrp="1"/>
          </p:cNvSpPr>
          <p:nvPr>
            <p:ph type="title"/>
          </p:nvPr>
        </p:nvSpPr>
        <p:spPr/>
        <p:txBody>
          <a:bodyPr/>
          <a:lstStyle/>
          <a:p>
            <a:r>
              <a:rPr lang="en-US" dirty="0"/>
              <a:t>Potential for disruption</a:t>
            </a:r>
          </a:p>
        </p:txBody>
      </p:sp>
      <p:grpSp>
        <p:nvGrpSpPr>
          <p:cNvPr id="69" name="Group 68"/>
          <p:cNvGrpSpPr/>
          <p:nvPr/>
        </p:nvGrpSpPr>
        <p:grpSpPr>
          <a:xfrm>
            <a:off x="2837793" y="1743020"/>
            <a:ext cx="5832643" cy="3901721"/>
            <a:chOff x="701044" y="2543363"/>
            <a:chExt cx="5382699" cy="3901721"/>
          </a:xfrm>
        </p:grpSpPr>
        <p:sp>
          <p:nvSpPr>
            <p:cNvPr id="70" name="Rectangle 69"/>
            <p:cNvSpPr/>
            <p:nvPr/>
          </p:nvSpPr>
          <p:spPr>
            <a:xfrm>
              <a:off x="1546061" y="2543363"/>
              <a:ext cx="4070653"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Eliminates Intermediaries</a:t>
              </a:r>
            </a:p>
            <a:p>
              <a:pPr marL="0" lvl="1"/>
              <a:r>
                <a:rPr lang="en-US" dirty="0">
                  <a:solidFill>
                    <a:schemeClr val="bg1"/>
                  </a:solidFill>
                  <a:latin typeface="Cabin" panose="020B0803050202020004" pitchFamily="34" charset="0"/>
                  <a:cs typeface="Segoe UI" panose="020B0502040204020203" pitchFamily="34" charset="0"/>
                </a:rPr>
                <a:t>Allows industries to redefine or create new business models.</a:t>
              </a:r>
            </a:p>
          </p:txBody>
        </p:sp>
        <p:grpSp>
          <p:nvGrpSpPr>
            <p:cNvPr id="71" name="Group 70"/>
            <p:cNvGrpSpPr/>
            <p:nvPr/>
          </p:nvGrpSpPr>
          <p:grpSpPr>
            <a:xfrm>
              <a:off x="767069" y="5414344"/>
              <a:ext cx="622171" cy="634337"/>
              <a:chOff x="3768527" y="2443397"/>
              <a:chExt cx="1441822" cy="1470016"/>
            </a:xfrm>
          </p:grpSpPr>
          <p:sp>
            <p:nvSpPr>
              <p:cNvPr id="84" name="Oval 83"/>
              <p:cNvSpPr/>
              <p:nvPr/>
            </p:nvSpPr>
            <p:spPr>
              <a:xfrm>
                <a:off x="3768527" y="2443397"/>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nvGrpSpPr>
              <p:cNvPr id="85" name="Group 127"/>
              <p:cNvGrpSpPr>
                <a:grpSpLocks noChangeAspect="1"/>
              </p:cNvGrpSpPr>
              <p:nvPr/>
            </p:nvGrpSpPr>
            <p:grpSpPr bwMode="gray">
              <a:xfrm>
                <a:off x="4263168" y="2839826"/>
                <a:ext cx="396000" cy="714679"/>
                <a:chOff x="2641" y="2734"/>
                <a:chExt cx="190" cy="342"/>
              </a:xfrm>
              <a:solidFill>
                <a:schemeClr val="bg1"/>
              </a:solidFill>
            </p:grpSpPr>
            <p:sp>
              <p:nvSpPr>
                <p:cNvPr id="87" name="Freeform 128"/>
                <p:cNvSpPr>
                  <a:spLocks/>
                </p:cNvSpPr>
                <p:nvPr/>
              </p:nvSpPr>
              <p:spPr bwMode="gray">
                <a:xfrm>
                  <a:off x="2641" y="2780"/>
                  <a:ext cx="190" cy="250"/>
                </a:xfrm>
                <a:custGeom>
                  <a:avLst/>
                  <a:gdLst>
                    <a:gd name="T0" fmla="*/ 1434 w 1488"/>
                    <a:gd name="T1" fmla="*/ 457 h 1964"/>
                    <a:gd name="T2" fmla="*/ 1124 w 1488"/>
                    <a:gd name="T3" fmla="*/ 550 h 1964"/>
                    <a:gd name="T4" fmla="*/ 981 w 1488"/>
                    <a:gd name="T5" fmla="*/ 328 h 1964"/>
                    <a:gd name="T6" fmla="*/ 740 w 1488"/>
                    <a:gd name="T7" fmla="*/ 257 h 1964"/>
                    <a:gd name="T8" fmla="*/ 521 w 1488"/>
                    <a:gd name="T9" fmla="*/ 330 h 1964"/>
                    <a:gd name="T10" fmla="*/ 444 w 1488"/>
                    <a:gd name="T11" fmla="*/ 498 h 1964"/>
                    <a:gd name="T12" fmla="*/ 531 w 1488"/>
                    <a:gd name="T13" fmla="*/ 664 h 1964"/>
                    <a:gd name="T14" fmla="*/ 878 w 1488"/>
                    <a:gd name="T15" fmla="*/ 812 h 1964"/>
                    <a:gd name="T16" fmla="*/ 1220 w 1488"/>
                    <a:gd name="T17" fmla="*/ 952 h 1964"/>
                    <a:gd name="T18" fmla="*/ 1414 w 1488"/>
                    <a:gd name="T19" fmla="*/ 1131 h 1964"/>
                    <a:gd name="T20" fmla="*/ 1488 w 1488"/>
                    <a:gd name="T21" fmla="*/ 1390 h 1964"/>
                    <a:gd name="T22" fmla="*/ 1294 w 1488"/>
                    <a:gd name="T23" fmla="*/ 1796 h 1964"/>
                    <a:gd name="T24" fmla="*/ 749 w 1488"/>
                    <a:gd name="T25" fmla="*/ 1964 h 1964"/>
                    <a:gd name="T26" fmla="*/ 0 w 1488"/>
                    <a:gd name="T27" fmla="*/ 1434 h 1964"/>
                    <a:gd name="T28" fmla="*/ 324 w 1488"/>
                    <a:gd name="T29" fmla="*/ 1355 h 1964"/>
                    <a:gd name="T30" fmla="*/ 766 w 1488"/>
                    <a:gd name="T31" fmla="*/ 1708 h 1964"/>
                    <a:gd name="T32" fmla="*/ 1031 w 1488"/>
                    <a:gd name="T33" fmla="*/ 1629 h 1964"/>
                    <a:gd name="T34" fmla="*/ 1121 w 1488"/>
                    <a:gd name="T35" fmla="*/ 1434 h 1964"/>
                    <a:gd name="T36" fmla="*/ 1059 w 1488"/>
                    <a:gd name="T37" fmla="*/ 1276 h 1964"/>
                    <a:gd name="T38" fmla="*/ 748 w 1488"/>
                    <a:gd name="T39" fmla="*/ 1122 h 1964"/>
                    <a:gd name="T40" fmla="*/ 370 w 1488"/>
                    <a:gd name="T41" fmla="*/ 976 h 1964"/>
                    <a:gd name="T42" fmla="*/ 173 w 1488"/>
                    <a:gd name="T43" fmla="*/ 800 h 1964"/>
                    <a:gd name="T44" fmla="*/ 91 w 1488"/>
                    <a:gd name="T45" fmla="*/ 534 h 1964"/>
                    <a:gd name="T46" fmla="*/ 273 w 1488"/>
                    <a:gd name="T47" fmla="*/ 154 h 1964"/>
                    <a:gd name="T48" fmla="*/ 755 w 1488"/>
                    <a:gd name="T49" fmla="*/ 0 h 1964"/>
                    <a:gd name="T50" fmla="*/ 1434 w 1488"/>
                    <a:gd name="T51" fmla="*/ 457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88" h="1964">
                      <a:moveTo>
                        <a:pt x="1434" y="457"/>
                      </a:moveTo>
                      <a:cubicBezTo>
                        <a:pt x="1124" y="550"/>
                        <a:pt x="1124" y="550"/>
                        <a:pt x="1124" y="550"/>
                      </a:cubicBezTo>
                      <a:cubicBezTo>
                        <a:pt x="1088" y="450"/>
                        <a:pt x="1040" y="376"/>
                        <a:pt x="981" y="328"/>
                      </a:cubicBezTo>
                      <a:cubicBezTo>
                        <a:pt x="922" y="281"/>
                        <a:pt x="842" y="257"/>
                        <a:pt x="740" y="257"/>
                      </a:cubicBezTo>
                      <a:cubicBezTo>
                        <a:pt x="646" y="257"/>
                        <a:pt x="573" y="281"/>
                        <a:pt x="521" y="330"/>
                      </a:cubicBezTo>
                      <a:cubicBezTo>
                        <a:pt x="470" y="378"/>
                        <a:pt x="444" y="434"/>
                        <a:pt x="444" y="498"/>
                      </a:cubicBezTo>
                      <a:cubicBezTo>
                        <a:pt x="444" y="567"/>
                        <a:pt x="473" y="623"/>
                        <a:pt x="531" y="664"/>
                      </a:cubicBezTo>
                      <a:cubicBezTo>
                        <a:pt x="589" y="705"/>
                        <a:pt x="705" y="755"/>
                        <a:pt x="878" y="812"/>
                      </a:cubicBezTo>
                      <a:cubicBezTo>
                        <a:pt x="1026" y="861"/>
                        <a:pt x="1140" y="908"/>
                        <a:pt x="1220" y="952"/>
                      </a:cubicBezTo>
                      <a:cubicBezTo>
                        <a:pt x="1300" y="997"/>
                        <a:pt x="1364" y="1056"/>
                        <a:pt x="1414" y="1131"/>
                      </a:cubicBezTo>
                      <a:cubicBezTo>
                        <a:pt x="1463" y="1205"/>
                        <a:pt x="1488" y="1291"/>
                        <a:pt x="1488" y="1390"/>
                      </a:cubicBezTo>
                      <a:cubicBezTo>
                        <a:pt x="1488" y="1549"/>
                        <a:pt x="1423" y="1684"/>
                        <a:pt x="1294" y="1796"/>
                      </a:cubicBezTo>
                      <a:cubicBezTo>
                        <a:pt x="1164" y="1908"/>
                        <a:pt x="982" y="1964"/>
                        <a:pt x="749" y="1964"/>
                      </a:cubicBezTo>
                      <a:cubicBezTo>
                        <a:pt x="346" y="1964"/>
                        <a:pt x="96" y="1787"/>
                        <a:pt x="0" y="1434"/>
                      </a:cubicBezTo>
                      <a:cubicBezTo>
                        <a:pt x="324" y="1355"/>
                        <a:pt x="324" y="1355"/>
                        <a:pt x="324" y="1355"/>
                      </a:cubicBezTo>
                      <a:cubicBezTo>
                        <a:pt x="381" y="1590"/>
                        <a:pt x="528" y="1708"/>
                        <a:pt x="766" y="1708"/>
                      </a:cubicBezTo>
                      <a:cubicBezTo>
                        <a:pt x="882" y="1708"/>
                        <a:pt x="970" y="1681"/>
                        <a:pt x="1031" y="1629"/>
                      </a:cubicBezTo>
                      <a:cubicBezTo>
                        <a:pt x="1091" y="1576"/>
                        <a:pt x="1121" y="1511"/>
                        <a:pt x="1121" y="1434"/>
                      </a:cubicBezTo>
                      <a:cubicBezTo>
                        <a:pt x="1121" y="1377"/>
                        <a:pt x="1100" y="1325"/>
                        <a:pt x="1059" y="1276"/>
                      </a:cubicBezTo>
                      <a:cubicBezTo>
                        <a:pt x="1017" y="1228"/>
                        <a:pt x="914" y="1176"/>
                        <a:pt x="748" y="1122"/>
                      </a:cubicBezTo>
                      <a:cubicBezTo>
                        <a:pt x="574" y="1064"/>
                        <a:pt x="448" y="1016"/>
                        <a:pt x="370" y="976"/>
                      </a:cubicBezTo>
                      <a:cubicBezTo>
                        <a:pt x="293" y="936"/>
                        <a:pt x="227" y="877"/>
                        <a:pt x="173" y="800"/>
                      </a:cubicBezTo>
                      <a:cubicBezTo>
                        <a:pt x="118" y="722"/>
                        <a:pt x="91" y="633"/>
                        <a:pt x="91" y="534"/>
                      </a:cubicBezTo>
                      <a:cubicBezTo>
                        <a:pt x="91" y="384"/>
                        <a:pt x="152" y="257"/>
                        <a:pt x="273" y="154"/>
                      </a:cubicBezTo>
                      <a:cubicBezTo>
                        <a:pt x="394" y="51"/>
                        <a:pt x="554" y="0"/>
                        <a:pt x="755" y="0"/>
                      </a:cubicBezTo>
                      <a:cubicBezTo>
                        <a:pt x="1110" y="0"/>
                        <a:pt x="1336" y="152"/>
                        <a:pt x="1434" y="4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8" name="Freeform 129"/>
                <p:cNvSpPr>
                  <a:spLocks/>
                </p:cNvSpPr>
                <p:nvPr/>
              </p:nvSpPr>
              <p:spPr bwMode="gray">
                <a:xfrm>
                  <a:off x="2712" y="2734"/>
                  <a:ext cx="20" cy="342"/>
                </a:xfrm>
                <a:custGeom>
                  <a:avLst/>
                  <a:gdLst>
                    <a:gd name="T0" fmla="*/ 154 w 154"/>
                    <a:gd name="T1" fmla="*/ 2624 h 2680"/>
                    <a:gd name="T2" fmla="*/ 118 w 154"/>
                    <a:gd name="T3" fmla="*/ 2680 h 2680"/>
                    <a:gd name="T4" fmla="*/ 35 w 154"/>
                    <a:gd name="T5" fmla="*/ 2680 h 2680"/>
                    <a:gd name="T6" fmla="*/ 0 w 154"/>
                    <a:gd name="T7" fmla="*/ 2624 h 2680"/>
                    <a:gd name="T8" fmla="*/ 0 w 154"/>
                    <a:gd name="T9" fmla="*/ 56 h 2680"/>
                    <a:gd name="T10" fmla="*/ 35 w 154"/>
                    <a:gd name="T11" fmla="*/ 0 h 2680"/>
                    <a:gd name="T12" fmla="*/ 118 w 154"/>
                    <a:gd name="T13" fmla="*/ 0 h 2680"/>
                    <a:gd name="T14" fmla="*/ 154 w 154"/>
                    <a:gd name="T15" fmla="*/ 56 h 2680"/>
                    <a:gd name="T16" fmla="*/ 154 w 154"/>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80">
                      <a:moveTo>
                        <a:pt x="154" y="2624"/>
                      </a:moveTo>
                      <a:cubicBezTo>
                        <a:pt x="154" y="2655"/>
                        <a:pt x="138" y="2680"/>
                        <a:pt x="118" y="2680"/>
                      </a:cubicBezTo>
                      <a:cubicBezTo>
                        <a:pt x="35" y="2680"/>
                        <a:pt x="35" y="2680"/>
                        <a:pt x="35" y="2680"/>
                      </a:cubicBezTo>
                      <a:cubicBezTo>
                        <a:pt x="16" y="2680"/>
                        <a:pt x="0" y="2655"/>
                        <a:pt x="0" y="2624"/>
                      </a:cubicBezTo>
                      <a:cubicBezTo>
                        <a:pt x="0" y="56"/>
                        <a:pt x="0" y="56"/>
                        <a:pt x="0" y="56"/>
                      </a:cubicBezTo>
                      <a:cubicBezTo>
                        <a:pt x="0" y="25"/>
                        <a:pt x="16" y="0"/>
                        <a:pt x="35" y="0"/>
                      </a:cubicBezTo>
                      <a:cubicBezTo>
                        <a:pt x="118" y="0"/>
                        <a:pt x="118" y="0"/>
                        <a:pt x="118" y="0"/>
                      </a:cubicBezTo>
                      <a:cubicBezTo>
                        <a:pt x="138" y="0"/>
                        <a:pt x="154" y="25"/>
                        <a:pt x="154" y="56"/>
                      </a:cubicBezTo>
                      <a:lnTo>
                        <a:pt x="154"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9" name="Freeform 130"/>
                <p:cNvSpPr>
                  <a:spLocks/>
                </p:cNvSpPr>
                <p:nvPr/>
              </p:nvSpPr>
              <p:spPr bwMode="gray">
                <a:xfrm>
                  <a:off x="2741" y="2734"/>
                  <a:ext cx="20" cy="342"/>
                </a:xfrm>
                <a:custGeom>
                  <a:avLst/>
                  <a:gdLst>
                    <a:gd name="T0" fmla="*/ 155 w 155"/>
                    <a:gd name="T1" fmla="*/ 2624 h 2680"/>
                    <a:gd name="T2" fmla="*/ 119 w 155"/>
                    <a:gd name="T3" fmla="*/ 2680 h 2680"/>
                    <a:gd name="T4" fmla="*/ 36 w 155"/>
                    <a:gd name="T5" fmla="*/ 2680 h 2680"/>
                    <a:gd name="T6" fmla="*/ 0 w 155"/>
                    <a:gd name="T7" fmla="*/ 2624 h 2680"/>
                    <a:gd name="T8" fmla="*/ 0 w 155"/>
                    <a:gd name="T9" fmla="*/ 56 h 2680"/>
                    <a:gd name="T10" fmla="*/ 36 w 155"/>
                    <a:gd name="T11" fmla="*/ 0 h 2680"/>
                    <a:gd name="T12" fmla="*/ 119 w 155"/>
                    <a:gd name="T13" fmla="*/ 0 h 2680"/>
                    <a:gd name="T14" fmla="*/ 155 w 155"/>
                    <a:gd name="T15" fmla="*/ 56 h 2680"/>
                    <a:gd name="T16" fmla="*/ 155 w 155"/>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80">
                      <a:moveTo>
                        <a:pt x="155" y="2624"/>
                      </a:moveTo>
                      <a:cubicBezTo>
                        <a:pt x="155" y="2655"/>
                        <a:pt x="138" y="2680"/>
                        <a:pt x="119" y="2680"/>
                      </a:cubicBezTo>
                      <a:cubicBezTo>
                        <a:pt x="36" y="2680"/>
                        <a:pt x="36" y="2680"/>
                        <a:pt x="36" y="2680"/>
                      </a:cubicBezTo>
                      <a:cubicBezTo>
                        <a:pt x="16" y="2680"/>
                        <a:pt x="0" y="2655"/>
                        <a:pt x="0" y="2624"/>
                      </a:cubicBezTo>
                      <a:cubicBezTo>
                        <a:pt x="0" y="56"/>
                        <a:pt x="0" y="56"/>
                        <a:pt x="0" y="56"/>
                      </a:cubicBezTo>
                      <a:cubicBezTo>
                        <a:pt x="0" y="25"/>
                        <a:pt x="16" y="0"/>
                        <a:pt x="36" y="0"/>
                      </a:cubicBezTo>
                      <a:cubicBezTo>
                        <a:pt x="119" y="0"/>
                        <a:pt x="119" y="0"/>
                        <a:pt x="119" y="0"/>
                      </a:cubicBezTo>
                      <a:cubicBezTo>
                        <a:pt x="138" y="0"/>
                        <a:pt x="155" y="25"/>
                        <a:pt x="155" y="56"/>
                      </a:cubicBezTo>
                      <a:lnTo>
                        <a:pt x="155"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grpSp>
          <p:sp>
            <p:nvSpPr>
              <p:cNvPr id="86" name="Oval 85"/>
              <p:cNvSpPr/>
              <p:nvPr/>
            </p:nvSpPr>
            <p:spPr>
              <a:xfrm>
                <a:off x="3927364" y="2616331"/>
                <a:ext cx="1080001" cy="1079999"/>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grpSp>
          <p:nvGrpSpPr>
            <p:cNvPr id="72" name="Group 71"/>
            <p:cNvGrpSpPr/>
            <p:nvPr/>
          </p:nvGrpSpPr>
          <p:grpSpPr>
            <a:xfrm>
              <a:off x="767068" y="4516723"/>
              <a:ext cx="622171" cy="634337"/>
              <a:chOff x="5293027" y="4315732"/>
              <a:chExt cx="1441822" cy="1470016"/>
            </a:xfrm>
          </p:grpSpPr>
          <p:sp>
            <p:nvSpPr>
              <p:cNvPr id="81" name="Oval 80"/>
              <p:cNvSpPr/>
              <p:nvPr/>
            </p:nvSpPr>
            <p:spPr>
              <a:xfrm>
                <a:off x="5293027" y="4315732"/>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2" name="Freeform 53"/>
              <p:cNvSpPr>
                <a:spLocks/>
              </p:cNvSpPr>
              <p:nvPr/>
            </p:nvSpPr>
            <p:spPr bwMode="auto">
              <a:xfrm>
                <a:off x="5784141" y="4727496"/>
                <a:ext cx="448042" cy="651698"/>
              </a:xfrm>
              <a:custGeom>
                <a:avLst/>
                <a:gdLst>
                  <a:gd name="T0" fmla="*/ 177 w 352"/>
                  <a:gd name="T1" fmla="*/ 0 h 512"/>
                  <a:gd name="T2" fmla="*/ 0 w 352"/>
                  <a:gd name="T3" fmla="*/ 247 h 512"/>
                  <a:gd name="T4" fmla="*/ 110 w 352"/>
                  <a:gd name="T5" fmla="*/ 213 h 512"/>
                  <a:gd name="T6" fmla="*/ 47 w 352"/>
                  <a:gd name="T7" fmla="*/ 512 h 512"/>
                  <a:gd name="T8" fmla="*/ 177 w 352"/>
                  <a:gd name="T9" fmla="*/ 421 h 512"/>
                  <a:gd name="T10" fmla="*/ 306 w 352"/>
                  <a:gd name="T11" fmla="*/ 512 h 512"/>
                  <a:gd name="T12" fmla="*/ 244 w 352"/>
                  <a:gd name="T13" fmla="*/ 213 h 512"/>
                  <a:gd name="T14" fmla="*/ 352 w 352"/>
                  <a:gd name="T15" fmla="*/ 247 h 512"/>
                  <a:gd name="T16" fmla="*/ 177 w 352"/>
                  <a:gd name="T1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512">
                    <a:moveTo>
                      <a:pt x="177" y="0"/>
                    </a:moveTo>
                    <a:lnTo>
                      <a:pt x="0" y="247"/>
                    </a:lnTo>
                    <a:lnTo>
                      <a:pt x="110" y="213"/>
                    </a:lnTo>
                    <a:lnTo>
                      <a:pt x="47" y="512"/>
                    </a:lnTo>
                    <a:lnTo>
                      <a:pt x="177" y="421"/>
                    </a:lnTo>
                    <a:lnTo>
                      <a:pt x="306" y="512"/>
                    </a:lnTo>
                    <a:lnTo>
                      <a:pt x="244" y="213"/>
                    </a:lnTo>
                    <a:lnTo>
                      <a:pt x="352" y="247"/>
                    </a:lnTo>
                    <a:lnTo>
                      <a:pt x="17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b="0" i="0" u="none" strike="noStrike" kern="1200" cap="none" spc="0" normalizeH="0" baseline="0" noProof="0" dirty="0">
                  <a:ln>
                    <a:noFill/>
                  </a:ln>
                  <a:solidFill>
                    <a:schemeClr val="bg1"/>
                  </a:solidFill>
                  <a:effectLst/>
                  <a:uLnTx/>
                  <a:uFillTx/>
                  <a:latin typeface="Cabin" panose="020B0803050202020004" pitchFamily="34" charset="0"/>
                </a:endParaRPr>
              </a:p>
            </p:txBody>
          </p:sp>
          <p:sp>
            <p:nvSpPr>
              <p:cNvPr id="83" name="Oval 82"/>
              <p:cNvSpPr/>
              <p:nvPr/>
            </p:nvSpPr>
            <p:spPr>
              <a:xfrm>
                <a:off x="5473938" y="4510739"/>
                <a:ext cx="1080001" cy="1079999"/>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grpSp>
          <p:nvGrpSpPr>
            <p:cNvPr id="73" name="Group 72"/>
            <p:cNvGrpSpPr/>
            <p:nvPr/>
          </p:nvGrpSpPr>
          <p:grpSpPr>
            <a:xfrm>
              <a:off x="767068" y="3619102"/>
              <a:ext cx="622171" cy="634337"/>
              <a:chOff x="6218396" y="2463802"/>
              <a:chExt cx="1441822" cy="1470016"/>
            </a:xfrm>
          </p:grpSpPr>
          <p:sp>
            <p:nvSpPr>
              <p:cNvPr id="78" name="Oval 77"/>
              <p:cNvSpPr/>
              <p:nvPr/>
            </p:nvSpPr>
            <p:spPr>
              <a:xfrm>
                <a:off x="6218396" y="2463802"/>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pic>
            <p:nvPicPr>
              <p:cNvPr id="79" name="Picture 78"/>
              <p:cNvPicPr>
                <a:picLocks noChangeAspect="1"/>
              </p:cNvPicPr>
              <p:nvPr/>
            </p:nvPicPr>
            <p:blipFill>
              <a:blip r:embed="rId4">
                <a:lum bright="70000" contrast="-70000"/>
              </a:blip>
              <a:stretch>
                <a:fillRect/>
              </a:stretch>
            </p:blipFill>
            <p:spPr>
              <a:xfrm>
                <a:off x="6624505" y="2865339"/>
                <a:ext cx="648702" cy="739218"/>
              </a:xfrm>
              <a:prstGeom prst="rect">
                <a:avLst/>
              </a:prstGeom>
            </p:spPr>
          </p:pic>
          <p:sp>
            <p:nvSpPr>
              <p:cNvPr id="80" name="Oval 79"/>
              <p:cNvSpPr/>
              <p:nvPr/>
            </p:nvSpPr>
            <p:spPr>
              <a:xfrm>
                <a:off x="6377233" y="2636736"/>
                <a:ext cx="1080001" cy="1110630"/>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sp>
          <p:nvSpPr>
            <p:cNvPr id="74" name="Rectangle 73"/>
            <p:cNvSpPr/>
            <p:nvPr/>
          </p:nvSpPr>
          <p:spPr>
            <a:xfrm>
              <a:off x="1547233" y="3451392"/>
              <a:ext cx="4536510"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Reduces Fraud</a:t>
              </a:r>
            </a:p>
            <a:p>
              <a:pPr marL="0" lvl="1"/>
              <a:r>
                <a:rPr lang="en-US" dirty="0">
                  <a:solidFill>
                    <a:schemeClr val="bg1"/>
                  </a:solidFill>
                  <a:latin typeface="Cabin" panose="020B0803050202020004" pitchFamily="34" charset="0"/>
                  <a:cs typeface="Segoe UI" panose="020B0502040204020203" pitchFamily="34" charset="0"/>
                </a:rPr>
                <a:t>Highly secure and transparent, making it nearly impossible to change historical records.  </a:t>
              </a:r>
            </a:p>
          </p:txBody>
        </p:sp>
        <p:sp>
          <p:nvSpPr>
            <p:cNvPr id="75" name="Rectangle 74"/>
            <p:cNvSpPr/>
            <p:nvPr/>
          </p:nvSpPr>
          <p:spPr>
            <a:xfrm>
              <a:off x="1546062" y="4340010"/>
              <a:ext cx="4070653"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Increases Efficiency and Speed</a:t>
              </a:r>
            </a:p>
            <a:p>
              <a:pPr marL="0" lvl="1"/>
              <a:r>
                <a:rPr lang="en-US" dirty="0">
                  <a:solidFill>
                    <a:schemeClr val="bg1"/>
                  </a:solidFill>
                  <a:latin typeface="Cabin" panose="020B0803050202020004" pitchFamily="34" charset="0"/>
                  <a:cs typeface="Segoe UI" panose="020B0502040204020203" pitchFamily="34" charset="0"/>
                </a:rPr>
                <a:t>Simplifies transactions and enables T+Zero settlement time.</a:t>
              </a:r>
            </a:p>
          </p:txBody>
        </p:sp>
        <p:sp>
          <p:nvSpPr>
            <p:cNvPr id="76" name="Rectangle 75"/>
            <p:cNvSpPr/>
            <p:nvPr/>
          </p:nvSpPr>
          <p:spPr>
            <a:xfrm>
              <a:off x="1546061" y="5266853"/>
              <a:ext cx="4070653" cy="1178231"/>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Increases Revenue and Savings</a:t>
              </a:r>
            </a:p>
            <a:p>
              <a:pPr marL="0" lvl="1" defTabSz="913927" fontAlgn="base">
                <a:lnSpc>
                  <a:spcPct val="90000"/>
                </a:lnSpc>
                <a:spcBef>
                  <a:spcPct val="0"/>
                </a:spcBef>
                <a:spcAft>
                  <a:spcPct val="0"/>
                </a:spcAft>
                <a:defRPr/>
              </a:pPr>
              <a:r>
                <a:rPr lang="en-US" dirty="0">
                  <a:solidFill>
                    <a:schemeClr val="bg1"/>
                  </a:solidFill>
                  <a:latin typeface="Cabin" panose="020B0803050202020004" pitchFamily="34" charset="0"/>
                  <a:cs typeface="Segoe UI" panose="020B0502040204020203" pitchFamily="34" charset="0"/>
                </a:rPr>
                <a:t>Potential savings and new revenue opportunities through more efficient processes and reduced costs.</a:t>
              </a:r>
            </a:p>
          </p:txBody>
        </p:sp>
        <p:pic>
          <p:nvPicPr>
            <p:cNvPr id="77" name="Picture 2" descr="http://getbluesquare.com/wordpress/wp-content/uploads/2013/10/noMiddleMan.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4" y="2573480"/>
              <a:ext cx="754218" cy="77971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p:cNvPicPr>
            <a:picLocks noChangeAspect="1"/>
          </p:cNvPicPr>
          <p:nvPr/>
        </p:nvPicPr>
        <p:blipFill>
          <a:blip r:embed="rId6"/>
          <a:stretch>
            <a:fillRect/>
          </a:stretch>
        </p:blipFill>
        <p:spPr>
          <a:xfrm flipH="1">
            <a:off x="-328541" y="3640370"/>
            <a:ext cx="5729743" cy="3711685"/>
          </a:xfrm>
          <a:prstGeom prst="rect">
            <a:avLst/>
          </a:prstGeom>
        </p:spPr>
      </p:pic>
    </p:spTree>
    <p:extLst>
      <p:ext uri="{BB962C8B-B14F-4D97-AF65-F5344CB8AC3E}">
        <p14:creationId xmlns:p14="http://schemas.microsoft.com/office/powerpoint/2010/main" val="164585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54923" y="1762250"/>
            <a:ext cx="3203415" cy="4404622"/>
          </a:xfrm>
        </p:spPr>
        <p:txBody>
          <a:bodyPr/>
          <a:lstStyle/>
          <a:p>
            <a:r>
              <a:rPr lang="en-GB" dirty="0"/>
              <a:t>It’s not</a:t>
            </a:r>
          </a:p>
          <a:p>
            <a:r>
              <a:rPr lang="en-GB" dirty="0"/>
              <a:t>just </a:t>
            </a:r>
          </a:p>
          <a:p>
            <a:r>
              <a:rPr lang="en-GB" dirty="0"/>
              <a:t>about</a:t>
            </a:r>
          </a:p>
          <a:p>
            <a:r>
              <a:rPr lang="en-GB" dirty="0"/>
              <a:t>money</a:t>
            </a:r>
          </a:p>
        </p:txBody>
      </p:sp>
      <p:sp>
        <p:nvSpPr>
          <p:cNvPr id="3" name="Text Placeholder 2"/>
          <p:cNvSpPr>
            <a:spLocks noGrp="1"/>
          </p:cNvSpPr>
          <p:nvPr>
            <p:ph type="body" sz="quarter" idx="13"/>
          </p:nvPr>
        </p:nvSpPr>
        <p:spPr>
          <a:xfrm>
            <a:off x="4992000" y="6584734"/>
            <a:ext cx="7200000" cy="258532"/>
          </a:xfrm>
        </p:spPr>
        <p:txBody>
          <a:bodyPr/>
          <a:lstStyle/>
          <a:p>
            <a:r>
              <a:rPr lang="en-GB"/>
              <a:t>"money 1" (CC BY-SA 2.0) by </a:t>
            </a:r>
            <a:r>
              <a:rPr lang="en-GB" dirty="0" err="1"/>
              <a:t>allenthepostman</a:t>
            </a:r>
            <a:r>
              <a:rPr lang="en-GB" dirty="0"/>
              <a:t> @ </a:t>
            </a:r>
            <a:r>
              <a:rPr lang="en-GB" dirty="0" err="1"/>
              <a:t>flickr</a:t>
            </a:r>
            <a:endParaRPr lang="en-GB" dirty="0"/>
          </a:p>
        </p:txBody>
      </p:sp>
    </p:spTree>
    <p:extLst>
      <p:ext uri="{BB962C8B-B14F-4D97-AF65-F5344CB8AC3E}">
        <p14:creationId xmlns:p14="http://schemas.microsoft.com/office/powerpoint/2010/main" val="136512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EE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25" y="485775"/>
            <a:ext cx="8362950" cy="5886450"/>
          </a:xfrm>
          <a:prstGeom prst="rect">
            <a:avLst/>
          </a:prstGeom>
        </p:spPr>
      </p:pic>
      <p:sp>
        <p:nvSpPr>
          <p:cNvPr id="5" name="Text Placeholder 4"/>
          <p:cNvSpPr>
            <a:spLocks noGrp="1"/>
          </p:cNvSpPr>
          <p:nvPr>
            <p:ph type="body" sz="quarter" idx="13"/>
          </p:nvPr>
        </p:nvSpPr>
        <p:spPr>
          <a:xfrm>
            <a:off x="4992000" y="6584734"/>
            <a:ext cx="7200000" cy="258532"/>
          </a:xfrm>
        </p:spPr>
        <p:txBody>
          <a:bodyPr/>
          <a:lstStyle/>
          <a:p>
            <a:r>
              <a:rPr lang="en-GB" dirty="0">
                <a:solidFill>
                  <a:schemeClr val="accent3"/>
                </a:solidFill>
              </a:rPr>
              <a:t>Global </a:t>
            </a:r>
            <a:r>
              <a:rPr lang="en-GB" dirty="0" err="1">
                <a:solidFill>
                  <a:schemeClr val="accent3"/>
                </a:solidFill>
              </a:rPr>
              <a:t>Findex</a:t>
            </a:r>
            <a:r>
              <a:rPr lang="en-GB" dirty="0">
                <a:solidFill>
                  <a:schemeClr val="accent3"/>
                </a:solidFill>
              </a:rPr>
              <a:t> 2014 infographic courtesy of The World Bank</a:t>
            </a:r>
          </a:p>
        </p:txBody>
      </p:sp>
    </p:spTree>
    <p:extLst>
      <p:ext uri="{BB962C8B-B14F-4D97-AF65-F5344CB8AC3E}">
        <p14:creationId xmlns:p14="http://schemas.microsoft.com/office/powerpoint/2010/main" val="10318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Blockchain</a:t>
            </a:r>
            <a:r>
              <a:rPr lang="en-GB" dirty="0"/>
              <a:t> x.0</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973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a:endCxn id="41" idx="6"/>
          </p:cNvCxnSpPr>
          <p:nvPr/>
        </p:nvCxnSpPr>
        <p:spPr>
          <a:xfrm flipV="1">
            <a:off x="448213" y="3388052"/>
            <a:ext cx="5898326" cy="1385587"/>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950029" y="4278555"/>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39" name="Straight Connector 38"/>
          <p:cNvCxnSpPr>
            <a:stCxn id="38" idx="4"/>
          </p:cNvCxnSpPr>
          <p:nvPr/>
        </p:nvCxnSpPr>
        <p:spPr>
          <a:xfrm>
            <a:off x="2062082" y="4502661"/>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0816" y="4982654"/>
            <a:ext cx="2322545" cy="1099879"/>
          </a:xfrm>
          <a:prstGeom prst="rect">
            <a:avLst/>
          </a:prstGeom>
          <a:noFill/>
          <a:ln>
            <a:solidFill>
              <a:schemeClr val="bg1"/>
            </a:solidFill>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1.0</a:t>
            </a:r>
          </a:p>
          <a:p>
            <a:pPr algn="ctr">
              <a:lnSpc>
                <a:spcPct val="90000"/>
              </a:lnSpc>
              <a:spcAft>
                <a:spcPts val="588"/>
              </a:spcAft>
            </a:pPr>
            <a:r>
              <a:rPr lang="en-US" sz="1765" dirty="0">
                <a:solidFill>
                  <a:schemeClr val="bg1"/>
                </a:solidFill>
                <a:latin typeface="Cabin" panose="020B0803050202020004" pitchFamily="34" charset="0"/>
              </a:rPr>
              <a:t>Simple Ledgers that </a:t>
            </a:r>
            <a:br>
              <a:rPr lang="en-US" sz="1765" dirty="0">
                <a:solidFill>
                  <a:schemeClr val="bg1"/>
                </a:solidFill>
                <a:latin typeface="Cabin" panose="020B0803050202020004" pitchFamily="34" charset="0"/>
              </a:rPr>
            </a:br>
            <a:r>
              <a:rPr lang="en-US" sz="1765" dirty="0">
                <a:solidFill>
                  <a:schemeClr val="bg1"/>
                </a:solidFill>
                <a:latin typeface="Cabin" panose="020B0803050202020004" pitchFamily="34" charset="0"/>
              </a:rPr>
              <a:t>record transactions</a:t>
            </a:r>
          </a:p>
        </p:txBody>
      </p:sp>
      <p:sp>
        <p:nvSpPr>
          <p:cNvPr id="41" name="Oval 40"/>
          <p:cNvSpPr/>
          <p:nvPr/>
        </p:nvSpPr>
        <p:spPr bwMode="auto">
          <a:xfrm>
            <a:off x="6122433" y="3275999"/>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2" name="Straight Connector 41"/>
          <p:cNvCxnSpPr>
            <a:stCxn id="41" idx="4"/>
          </p:cNvCxnSpPr>
          <p:nvPr/>
        </p:nvCxnSpPr>
        <p:spPr>
          <a:xfrm>
            <a:off x="6234486" y="3500105"/>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23718" y="3980098"/>
            <a:ext cx="3156053" cy="1173716"/>
          </a:xfrm>
          <a:prstGeom prst="rect">
            <a:avLst/>
          </a:prstGeom>
          <a:noFill/>
          <a:ln>
            <a:solidFill>
              <a:schemeClr val="bg1"/>
            </a:solidFill>
          </a:ln>
        </p:spPr>
        <p:txBody>
          <a:bodyPr wrap="squar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2.0</a:t>
            </a:r>
          </a:p>
          <a:p>
            <a:pPr algn="ctr">
              <a:lnSpc>
                <a:spcPct val="90000"/>
              </a:lnSpc>
              <a:spcAft>
                <a:spcPts val="588"/>
              </a:spcAft>
            </a:pPr>
            <a:r>
              <a:rPr lang="en-US" sz="1765" dirty="0">
                <a:solidFill>
                  <a:schemeClr val="bg1"/>
                </a:solidFill>
                <a:latin typeface="Cabin" panose="020B0803050202020004" pitchFamily="34" charset="0"/>
              </a:rPr>
              <a:t>+ Smart Contracts</a:t>
            </a:r>
          </a:p>
          <a:p>
            <a:pPr algn="ctr">
              <a:lnSpc>
                <a:spcPct val="90000"/>
              </a:lnSpc>
              <a:spcAft>
                <a:spcPts val="588"/>
              </a:spcAft>
            </a:pPr>
            <a:r>
              <a:rPr lang="en-US" sz="1765" dirty="0">
                <a:solidFill>
                  <a:schemeClr val="bg1"/>
                </a:solidFill>
                <a:latin typeface="Cabin" panose="020B0803050202020004" pitchFamily="34" charset="0"/>
              </a:rPr>
              <a:t>Logic Tier</a:t>
            </a:r>
          </a:p>
        </p:txBody>
      </p:sp>
      <p:grpSp>
        <p:nvGrpSpPr>
          <p:cNvPr id="47" name="Group 46"/>
          <p:cNvGrpSpPr/>
          <p:nvPr/>
        </p:nvGrpSpPr>
        <p:grpSpPr>
          <a:xfrm>
            <a:off x="1508049" y="2943387"/>
            <a:ext cx="1108081" cy="1108081"/>
            <a:chOff x="1538288" y="2762250"/>
            <a:chExt cx="1130300" cy="1130300"/>
          </a:xfrm>
        </p:grpSpPr>
        <p:sp>
          <p:nvSpPr>
            <p:cNvPr id="48" name="Oval 47"/>
            <p:cNvSpPr/>
            <p:nvPr/>
          </p:nvSpPr>
          <p:spPr bwMode="auto">
            <a:xfrm>
              <a:off x="1538288" y="2762250"/>
              <a:ext cx="1130300" cy="11303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49" name="Group 15"/>
            <p:cNvGrpSpPr>
              <a:grpSpLocks noChangeAspect="1"/>
            </p:cNvGrpSpPr>
            <p:nvPr/>
          </p:nvGrpSpPr>
          <p:grpSpPr bwMode="auto">
            <a:xfrm>
              <a:off x="1928019" y="3123406"/>
              <a:ext cx="350838" cy="407988"/>
              <a:chOff x="2068" y="1838"/>
              <a:chExt cx="221" cy="257"/>
            </a:xfrm>
          </p:grpSpPr>
          <p:sp>
            <p:nvSpPr>
              <p:cNvPr id="50"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1"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2" name="Line 18"/>
              <p:cNvSpPr>
                <a:spLocks noChangeShapeType="1"/>
              </p:cNvSpPr>
              <p:nvPr/>
            </p:nvSpPr>
            <p:spPr bwMode="auto">
              <a:xfrm>
                <a:off x="2146" y="1894"/>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3" name="Line 19"/>
              <p:cNvSpPr>
                <a:spLocks noChangeShapeType="1"/>
              </p:cNvSpPr>
              <p:nvPr/>
            </p:nvSpPr>
            <p:spPr bwMode="auto">
              <a:xfrm>
                <a:off x="2146" y="1947"/>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4" name="Line 20"/>
              <p:cNvSpPr>
                <a:spLocks noChangeShapeType="1"/>
              </p:cNvSpPr>
              <p:nvPr/>
            </p:nvSpPr>
            <p:spPr bwMode="auto">
              <a:xfrm>
                <a:off x="2146" y="2003"/>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5" name="Line 21"/>
              <p:cNvSpPr>
                <a:spLocks noChangeShapeType="1"/>
              </p:cNvSpPr>
              <p:nvPr/>
            </p:nvSpPr>
            <p:spPr bwMode="auto">
              <a:xfrm>
                <a:off x="2107" y="1894"/>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6" name="Line 22"/>
              <p:cNvSpPr>
                <a:spLocks noChangeShapeType="1"/>
              </p:cNvSpPr>
              <p:nvPr/>
            </p:nvSpPr>
            <p:spPr bwMode="auto">
              <a:xfrm>
                <a:off x="2107" y="1947"/>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7" name="Line 23"/>
              <p:cNvSpPr>
                <a:spLocks noChangeShapeType="1"/>
              </p:cNvSpPr>
              <p:nvPr/>
            </p:nvSpPr>
            <p:spPr bwMode="auto">
              <a:xfrm>
                <a:off x="2107" y="2003"/>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71" name="Group 70"/>
          <p:cNvGrpSpPr/>
          <p:nvPr/>
        </p:nvGrpSpPr>
        <p:grpSpPr>
          <a:xfrm>
            <a:off x="5680421" y="1966011"/>
            <a:ext cx="1108130" cy="1108130"/>
            <a:chOff x="5680421" y="1731061"/>
            <a:chExt cx="1108130" cy="1108130"/>
          </a:xfrm>
        </p:grpSpPr>
        <p:sp>
          <p:nvSpPr>
            <p:cNvPr id="72" name="Oval 71"/>
            <p:cNvSpPr/>
            <p:nvPr/>
          </p:nvSpPr>
          <p:spPr bwMode="auto">
            <a:xfrm>
              <a:off x="5680421" y="1731061"/>
              <a:ext cx="1108130" cy="110813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74" name="Group 73"/>
            <p:cNvGrpSpPr/>
            <p:nvPr/>
          </p:nvGrpSpPr>
          <p:grpSpPr>
            <a:xfrm>
              <a:off x="6081969" y="2080474"/>
              <a:ext cx="379736" cy="409305"/>
              <a:chOff x="6245200" y="2133033"/>
              <a:chExt cx="387350" cy="417512"/>
            </a:xfrm>
            <a:solidFill>
              <a:schemeClr val="tx1"/>
            </a:solidFill>
          </p:grpSpPr>
          <p:sp>
            <p:nvSpPr>
              <p:cNvPr id="76" name="Rectangle 13"/>
              <p:cNvSpPr>
                <a:spLocks noChangeArrowheads="1"/>
              </p:cNvSpPr>
              <p:nvPr/>
            </p:nvSpPr>
            <p:spPr bwMode="auto">
              <a:xfrm>
                <a:off x="6307113" y="2240983"/>
                <a:ext cx="77788"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7" name="Rectangle 14"/>
              <p:cNvSpPr>
                <a:spLocks noChangeArrowheads="1"/>
              </p:cNvSpPr>
              <p:nvPr/>
            </p:nvSpPr>
            <p:spPr bwMode="auto">
              <a:xfrm>
                <a:off x="6307113" y="2333058"/>
                <a:ext cx="139700"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8" name="Rectangle 15"/>
              <p:cNvSpPr>
                <a:spLocks noChangeArrowheads="1"/>
              </p:cNvSpPr>
              <p:nvPr/>
            </p:nvSpPr>
            <p:spPr bwMode="auto">
              <a:xfrm>
                <a:off x="6307113" y="2426720"/>
                <a:ext cx="93663" cy="30162"/>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9"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80"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sp>
        <p:nvSpPr>
          <p:cNvPr id="2" name="Title 1"/>
          <p:cNvSpPr>
            <a:spLocks noGrp="1"/>
          </p:cNvSpPr>
          <p:nvPr>
            <p:ph type="title"/>
          </p:nvPr>
        </p:nvSpPr>
        <p:spPr/>
        <p:txBody>
          <a:bodyPr/>
          <a:lstStyle/>
          <a:p>
            <a:r>
              <a:rPr lang="en-GB" dirty="0"/>
              <a:t>Smart Contracts</a:t>
            </a:r>
          </a:p>
        </p:txBody>
      </p:sp>
    </p:spTree>
    <p:extLst>
      <p:ext uri="{BB962C8B-B14F-4D97-AF65-F5344CB8AC3E}">
        <p14:creationId xmlns:p14="http://schemas.microsoft.com/office/powerpoint/2010/main" val="14567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flipV="1">
            <a:off x="448213" y="2084364"/>
            <a:ext cx="11322720" cy="2689274"/>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950029" y="4278555"/>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39" name="Straight Connector 38"/>
          <p:cNvCxnSpPr>
            <a:stCxn id="38" idx="4"/>
          </p:cNvCxnSpPr>
          <p:nvPr/>
        </p:nvCxnSpPr>
        <p:spPr>
          <a:xfrm>
            <a:off x="2062082" y="4502661"/>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0816" y="4982654"/>
            <a:ext cx="2322545" cy="1099879"/>
          </a:xfrm>
          <a:prstGeom prst="rect">
            <a:avLst/>
          </a:prstGeom>
          <a:noFill/>
          <a:ln>
            <a:solidFill>
              <a:schemeClr val="bg1"/>
            </a:solidFill>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1.0</a:t>
            </a:r>
          </a:p>
          <a:p>
            <a:pPr algn="ctr">
              <a:lnSpc>
                <a:spcPct val="90000"/>
              </a:lnSpc>
              <a:spcAft>
                <a:spcPts val="588"/>
              </a:spcAft>
            </a:pPr>
            <a:r>
              <a:rPr lang="en-US" sz="1765" dirty="0">
                <a:solidFill>
                  <a:schemeClr val="bg1"/>
                </a:solidFill>
                <a:latin typeface="Cabin" panose="020B0803050202020004" pitchFamily="34" charset="0"/>
              </a:rPr>
              <a:t>Simple Ledgers that </a:t>
            </a:r>
            <a:br>
              <a:rPr lang="en-US" sz="1765" dirty="0">
                <a:solidFill>
                  <a:schemeClr val="bg1"/>
                </a:solidFill>
                <a:latin typeface="Cabin" panose="020B0803050202020004" pitchFamily="34" charset="0"/>
              </a:rPr>
            </a:br>
            <a:r>
              <a:rPr lang="en-US" sz="1765" dirty="0">
                <a:solidFill>
                  <a:schemeClr val="bg1"/>
                </a:solidFill>
                <a:latin typeface="Cabin" panose="020B0803050202020004" pitchFamily="34" charset="0"/>
              </a:rPr>
              <a:t>record transactions</a:t>
            </a:r>
          </a:p>
        </p:txBody>
      </p:sp>
      <p:sp>
        <p:nvSpPr>
          <p:cNvPr id="41" name="Oval 40"/>
          <p:cNvSpPr/>
          <p:nvPr/>
        </p:nvSpPr>
        <p:spPr bwMode="auto">
          <a:xfrm>
            <a:off x="6122433" y="3275999"/>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2" name="Straight Connector 41"/>
          <p:cNvCxnSpPr>
            <a:stCxn id="41" idx="4"/>
          </p:cNvCxnSpPr>
          <p:nvPr/>
        </p:nvCxnSpPr>
        <p:spPr>
          <a:xfrm>
            <a:off x="6234486" y="3500105"/>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23718" y="3980098"/>
            <a:ext cx="3156053" cy="1173716"/>
          </a:xfrm>
          <a:prstGeom prst="rect">
            <a:avLst/>
          </a:prstGeom>
          <a:noFill/>
          <a:ln>
            <a:solidFill>
              <a:schemeClr val="bg1"/>
            </a:solidFill>
          </a:ln>
        </p:spPr>
        <p:txBody>
          <a:bodyPr wrap="squar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2.0</a:t>
            </a:r>
          </a:p>
          <a:p>
            <a:pPr algn="ctr">
              <a:lnSpc>
                <a:spcPct val="90000"/>
              </a:lnSpc>
              <a:spcAft>
                <a:spcPts val="588"/>
              </a:spcAft>
            </a:pPr>
            <a:r>
              <a:rPr lang="en-US" sz="1765" dirty="0">
                <a:solidFill>
                  <a:schemeClr val="bg1"/>
                </a:solidFill>
                <a:latin typeface="Cabin" panose="020B0803050202020004" pitchFamily="34" charset="0"/>
              </a:rPr>
              <a:t>+ Smart Contracts</a:t>
            </a:r>
          </a:p>
          <a:p>
            <a:pPr algn="ctr">
              <a:lnSpc>
                <a:spcPct val="90000"/>
              </a:lnSpc>
              <a:spcAft>
                <a:spcPts val="588"/>
              </a:spcAft>
            </a:pPr>
            <a:r>
              <a:rPr lang="en-US" sz="1765" dirty="0">
                <a:solidFill>
                  <a:schemeClr val="bg1"/>
                </a:solidFill>
                <a:latin typeface="Cabin" panose="020B0803050202020004" pitchFamily="34" charset="0"/>
              </a:rPr>
              <a:t>Logic Tier</a:t>
            </a:r>
          </a:p>
        </p:txBody>
      </p:sp>
      <p:sp>
        <p:nvSpPr>
          <p:cNvPr id="44" name="Oval 43"/>
          <p:cNvSpPr/>
          <p:nvPr/>
        </p:nvSpPr>
        <p:spPr bwMode="auto">
          <a:xfrm>
            <a:off x="10017821" y="2373833"/>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5" name="Straight Connector 44"/>
          <p:cNvCxnSpPr>
            <a:stCxn id="44" idx="4"/>
          </p:cNvCxnSpPr>
          <p:nvPr/>
        </p:nvCxnSpPr>
        <p:spPr>
          <a:xfrm>
            <a:off x="10129874" y="2597940"/>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904111" y="3077932"/>
            <a:ext cx="2451618" cy="1498193"/>
          </a:xfrm>
          <a:prstGeom prst="rect">
            <a:avLst/>
          </a:prstGeom>
          <a:noFill/>
          <a:ln w="9525">
            <a:solidFill>
              <a:schemeClr val="bg1"/>
            </a:solidFill>
            <a:prstDash val="dash"/>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3.0</a:t>
            </a:r>
          </a:p>
          <a:p>
            <a:pPr algn="ctr">
              <a:lnSpc>
                <a:spcPct val="90000"/>
              </a:lnSpc>
              <a:spcAft>
                <a:spcPts val="588"/>
              </a:spcAft>
            </a:pPr>
            <a:r>
              <a:rPr lang="en-US" sz="1765" dirty="0">
                <a:solidFill>
                  <a:schemeClr val="bg1"/>
                </a:solidFill>
                <a:latin typeface="Cabin" panose="020B0803050202020004" pitchFamily="34" charset="0"/>
              </a:rPr>
              <a:t>+ Cloud Servicing</a:t>
            </a:r>
          </a:p>
          <a:p>
            <a:pPr algn="ctr">
              <a:lnSpc>
                <a:spcPct val="90000"/>
              </a:lnSpc>
              <a:spcAft>
                <a:spcPts val="588"/>
              </a:spcAft>
            </a:pPr>
            <a:r>
              <a:rPr lang="en-US" sz="1765" dirty="0">
                <a:solidFill>
                  <a:schemeClr val="bg1"/>
                </a:solidFill>
                <a:latin typeface="Cabin" panose="020B0803050202020004" pitchFamily="34" charset="0"/>
              </a:rPr>
              <a:t>Multilayer Middleware</a:t>
            </a:r>
          </a:p>
          <a:p>
            <a:pPr algn="ctr">
              <a:lnSpc>
                <a:spcPct val="90000"/>
              </a:lnSpc>
              <a:spcAft>
                <a:spcPts val="588"/>
              </a:spcAft>
            </a:pPr>
            <a:r>
              <a:rPr lang="en-US" sz="1765" dirty="0">
                <a:solidFill>
                  <a:schemeClr val="bg1"/>
                </a:solidFill>
                <a:latin typeface="Cabin" panose="020B0803050202020004" pitchFamily="34" charset="0"/>
              </a:rPr>
              <a:t>+ Cryptlets</a:t>
            </a:r>
          </a:p>
        </p:txBody>
      </p:sp>
      <p:grpSp>
        <p:nvGrpSpPr>
          <p:cNvPr id="47" name="Group 46"/>
          <p:cNvGrpSpPr/>
          <p:nvPr/>
        </p:nvGrpSpPr>
        <p:grpSpPr>
          <a:xfrm>
            <a:off x="1508049" y="2943387"/>
            <a:ext cx="1108081" cy="1108081"/>
            <a:chOff x="1538288" y="2762250"/>
            <a:chExt cx="1130300" cy="1130300"/>
          </a:xfrm>
        </p:grpSpPr>
        <p:sp>
          <p:nvSpPr>
            <p:cNvPr id="48" name="Oval 47"/>
            <p:cNvSpPr/>
            <p:nvPr/>
          </p:nvSpPr>
          <p:spPr bwMode="auto">
            <a:xfrm>
              <a:off x="1538288" y="2762250"/>
              <a:ext cx="1130300" cy="11303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49" name="Group 15"/>
            <p:cNvGrpSpPr>
              <a:grpSpLocks noChangeAspect="1"/>
            </p:cNvGrpSpPr>
            <p:nvPr/>
          </p:nvGrpSpPr>
          <p:grpSpPr bwMode="auto">
            <a:xfrm>
              <a:off x="1928019" y="3123406"/>
              <a:ext cx="350838" cy="407988"/>
              <a:chOff x="2068" y="1838"/>
              <a:chExt cx="221" cy="257"/>
            </a:xfrm>
          </p:grpSpPr>
          <p:sp>
            <p:nvSpPr>
              <p:cNvPr id="50"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1"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2" name="Line 18"/>
              <p:cNvSpPr>
                <a:spLocks noChangeShapeType="1"/>
              </p:cNvSpPr>
              <p:nvPr/>
            </p:nvSpPr>
            <p:spPr bwMode="auto">
              <a:xfrm>
                <a:off x="2146" y="1894"/>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3" name="Line 19"/>
              <p:cNvSpPr>
                <a:spLocks noChangeShapeType="1"/>
              </p:cNvSpPr>
              <p:nvPr/>
            </p:nvSpPr>
            <p:spPr bwMode="auto">
              <a:xfrm>
                <a:off x="2146" y="1947"/>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4" name="Line 20"/>
              <p:cNvSpPr>
                <a:spLocks noChangeShapeType="1"/>
              </p:cNvSpPr>
              <p:nvPr/>
            </p:nvSpPr>
            <p:spPr bwMode="auto">
              <a:xfrm>
                <a:off x="2146" y="2003"/>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5" name="Line 21"/>
              <p:cNvSpPr>
                <a:spLocks noChangeShapeType="1"/>
              </p:cNvSpPr>
              <p:nvPr/>
            </p:nvSpPr>
            <p:spPr bwMode="auto">
              <a:xfrm>
                <a:off x="2107" y="1894"/>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6" name="Line 22"/>
              <p:cNvSpPr>
                <a:spLocks noChangeShapeType="1"/>
              </p:cNvSpPr>
              <p:nvPr/>
            </p:nvSpPr>
            <p:spPr bwMode="auto">
              <a:xfrm>
                <a:off x="2107" y="1947"/>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7" name="Line 23"/>
              <p:cNvSpPr>
                <a:spLocks noChangeShapeType="1"/>
              </p:cNvSpPr>
              <p:nvPr/>
            </p:nvSpPr>
            <p:spPr bwMode="auto">
              <a:xfrm>
                <a:off x="2107" y="2003"/>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58" name="Group 57"/>
          <p:cNvGrpSpPr/>
          <p:nvPr/>
        </p:nvGrpSpPr>
        <p:grpSpPr>
          <a:xfrm>
            <a:off x="9568015" y="1049665"/>
            <a:ext cx="1111567" cy="1111567"/>
            <a:chOff x="9759873" y="830555"/>
            <a:chExt cx="1133856" cy="1133856"/>
          </a:xfrm>
        </p:grpSpPr>
        <p:sp>
          <p:nvSpPr>
            <p:cNvPr id="59" name="Oval 58"/>
            <p:cNvSpPr/>
            <p:nvPr/>
          </p:nvSpPr>
          <p:spPr bwMode="auto">
            <a:xfrm>
              <a:off x="9759873" y="830555"/>
              <a:ext cx="1133856" cy="113385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60" name="Group 26"/>
            <p:cNvGrpSpPr>
              <a:grpSpLocks noChangeAspect="1"/>
            </p:cNvGrpSpPr>
            <p:nvPr/>
          </p:nvGrpSpPr>
          <p:grpSpPr bwMode="auto">
            <a:xfrm>
              <a:off x="10223614" y="1153008"/>
              <a:ext cx="206375" cy="488950"/>
              <a:chOff x="3852" y="2049"/>
              <a:chExt cx="130" cy="308"/>
            </a:xfrm>
          </p:grpSpPr>
          <p:sp>
            <p:nvSpPr>
              <p:cNvPr id="67"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chemeClr val="tx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68"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71" name="Group 70"/>
          <p:cNvGrpSpPr/>
          <p:nvPr/>
        </p:nvGrpSpPr>
        <p:grpSpPr>
          <a:xfrm>
            <a:off x="5680421" y="1966011"/>
            <a:ext cx="1108130" cy="1108130"/>
            <a:chOff x="5680421" y="1731061"/>
            <a:chExt cx="1108130" cy="1108130"/>
          </a:xfrm>
        </p:grpSpPr>
        <p:sp>
          <p:nvSpPr>
            <p:cNvPr id="72" name="Oval 71"/>
            <p:cNvSpPr/>
            <p:nvPr/>
          </p:nvSpPr>
          <p:spPr bwMode="auto">
            <a:xfrm>
              <a:off x="5680421" y="1731061"/>
              <a:ext cx="1108130" cy="110813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74" name="Group 73"/>
            <p:cNvGrpSpPr/>
            <p:nvPr/>
          </p:nvGrpSpPr>
          <p:grpSpPr>
            <a:xfrm>
              <a:off x="6081969" y="2080474"/>
              <a:ext cx="379736" cy="409305"/>
              <a:chOff x="6245200" y="2133033"/>
              <a:chExt cx="387350" cy="417512"/>
            </a:xfrm>
            <a:solidFill>
              <a:schemeClr val="tx1"/>
            </a:solidFill>
          </p:grpSpPr>
          <p:sp>
            <p:nvSpPr>
              <p:cNvPr id="76" name="Rectangle 13"/>
              <p:cNvSpPr>
                <a:spLocks noChangeArrowheads="1"/>
              </p:cNvSpPr>
              <p:nvPr/>
            </p:nvSpPr>
            <p:spPr bwMode="auto">
              <a:xfrm>
                <a:off x="6307113" y="2240983"/>
                <a:ext cx="77788"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7" name="Rectangle 14"/>
              <p:cNvSpPr>
                <a:spLocks noChangeArrowheads="1"/>
              </p:cNvSpPr>
              <p:nvPr/>
            </p:nvSpPr>
            <p:spPr bwMode="auto">
              <a:xfrm>
                <a:off x="6307113" y="2333058"/>
                <a:ext cx="139700"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8" name="Rectangle 15"/>
              <p:cNvSpPr>
                <a:spLocks noChangeArrowheads="1"/>
              </p:cNvSpPr>
              <p:nvPr/>
            </p:nvSpPr>
            <p:spPr bwMode="auto">
              <a:xfrm>
                <a:off x="6307113" y="2426720"/>
                <a:ext cx="93663" cy="30162"/>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9"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80"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pic>
        <p:nvPicPr>
          <p:cNvPr id="61"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5653" y="4473875"/>
            <a:ext cx="2091356" cy="7692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Smart Contracts</a:t>
            </a:r>
          </a:p>
        </p:txBody>
      </p:sp>
    </p:spTree>
    <p:extLst>
      <p:ext uri="{BB962C8B-B14F-4D97-AF65-F5344CB8AC3E}">
        <p14:creationId xmlns:p14="http://schemas.microsoft.com/office/powerpoint/2010/main" val="86387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Ethereum</a:t>
            </a:r>
            <a:r>
              <a:rPr lang="en-GB" dirty="0"/>
              <a:t> Platform</a:t>
            </a:r>
          </a:p>
        </p:txBody>
      </p:sp>
      <p:sp>
        <p:nvSpPr>
          <p:cNvPr id="3" name="Content Placeholder 2"/>
          <p:cNvSpPr>
            <a:spLocks noGrp="1"/>
          </p:cNvSpPr>
          <p:nvPr>
            <p:ph idx="1"/>
          </p:nvPr>
        </p:nvSpPr>
        <p:spPr/>
        <p:txBody>
          <a:bodyPr/>
          <a:lstStyle/>
          <a:p>
            <a:pPr marL="0" indent="0">
              <a:buNone/>
            </a:pPr>
            <a:r>
              <a:rPr lang="en-GB" dirty="0"/>
              <a:t>“Next generation” </a:t>
            </a:r>
            <a:r>
              <a:rPr lang="en-GB" dirty="0" err="1"/>
              <a:t>blockchain</a:t>
            </a:r>
            <a:r>
              <a:rPr lang="en-GB" dirty="0"/>
              <a:t> – fully </a:t>
            </a:r>
            <a:r>
              <a:rPr lang="en-GB" dirty="0" err="1"/>
              <a:t>trustless</a:t>
            </a:r>
            <a:r>
              <a:rPr lang="en-GB" dirty="0"/>
              <a:t> smart contract platform</a:t>
            </a:r>
          </a:p>
          <a:p>
            <a:pPr marL="0" indent="0">
              <a:buNone/>
            </a:pPr>
            <a:endParaRPr lang="en-GB" dirty="0"/>
          </a:p>
          <a:p>
            <a:pPr marL="0" indent="0">
              <a:buNone/>
            </a:pPr>
            <a:r>
              <a:rPr lang="en-GB" dirty="0"/>
              <a:t> Ether is the “currency” of </a:t>
            </a:r>
            <a:r>
              <a:rPr lang="en-GB" dirty="0" err="1"/>
              <a:t>Ethereum</a:t>
            </a:r>
            <a:endParaRPr lang="en-GB" dirty="0"/>
          </a:p>
          <a:p>
            <a:pPr marL="0" indent="0">
              <a:buNone/>
            </a:pPr>
            <a:r>
              <a:rPr lang="en-GB" dirty="0"/>
              <a:t> </a:t>
            </a:r>
            <a:r>
              <a:rPr lang="en-GB" dirty="0" err="1"/>
              <a:t>Ethereum</a:t>
            </a:r>
            <a:r>
              <a:rPr lang="en-GB" dirty="0"/>
              <a:t> Virtual Machine (EVM) – Turing Complete</a:t>
            </a:r>
          </a:p>
          <a:p>
            <a:pPr marL="0" indent="0">
              <a:buNone/>
            </a:pPr>
            <a:r>
              <a:rPr lang="en-GB" dirty="0"/>
              <a:t> </a:t>
            </a:r>
            <a:r>
              <a:rPr lang="en-GB" dirty="0" err="1"/>
              <a:t>Ethereum</a:t>
            </a:r>
            <a:r>
              <a:rPr lang="en-GB" dirty="0"/>
              <a:t> client </a:t>
            </a:r>
            <a:r>
              <a:rPr lang="en-GB" dirty="0" err="1"/>
              <a:t>eg</a:t>
            </a:r>
            <a:r>
              <a:rPr lang="en-GB" dirty="0"/>
              <a:t> go-</a:t>
            </a:r>
            <a:r>
              <a:rPr lang="en-GB" dirty="0" err="1"/>
              <a:t>ethereum</a:t>
            </a:r>
            <a:r>
              <a:rPr lang="en-GB" dirty="0"/>
              <a:t> (or </a:t>
            </a:r>
            <a:r>
              <a:rPr lang="en-GB" dirty="0" err="1"/>
              <a:t>Geth</a:t>
            </a:r>
            <a:r>
              <a:rPr lang="en-GB" dirty="0"/>
              <a:t>), Parity, </a:t>
            </a:r>
            <a:r>
              <a:rPr lang="en-GB" dirty="0" err="1"/>
              <a:t>cpp-ethereum</a:t>
            </a:r>
            <a:r>
              <a:rPr lang="en-GB" dirty="0"/>
              <a:t> </a:t>
            </a:r>
          </a:p>
          <a:p>
            <a:pPr marL="0" indent="0">
              <a:buNone/>
            </a:pPr>
            <a:r>
              <a:rPr lang="en-GB" dirty="0"/>
              <a:t> </a:t>
            </a:r>
            <a:r>
              <a:rPr lang="en-GB" dirty="0" err="1"/>
              <a:t>Ethereum</a:t>
            </a:r>
            <a:r>
              <a:rPr lang="en-GB" dirty="0"/>
              <a:t> wallet / Mist</a:t>
            </a:r>
          </a:p>
          <a:p>
            <a:pPr marL="0" indent="0">
              <a:buNone/>
            </a:pPr>
            <a:endParaRPr lang="en-GB" dirty="0"/>
          </a:p>
        </p:txBody>
      </p:sp>
    </p:spTree>
    <p:extLst>
      <p:ext uri="{BB962C8B-B14F-4D97-AF65-F5344CB8AC3E}">
        <p14:creationId xmlns:p14="http://schemas.microsoft.com/office/powerpoint/2010/main" val="3967721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Ethereum</a:t>
            </a:r>
            <a:r>
              <a:rPr lang="en-GB" dirty="0"/>
              <a:t> Development</a:t>
            </a:r>
          </a:p>
        </p:txBody>
      </p:sp>
      <p:sp>
        <p:nvSpPr>
          <p:cNvPr id="4" name="Content Placeholder 3"/>
          <p:cNvSpPr>
            <a:spLocks noGrp="1"/>
          </p:cNvSpPr>
          <p:nvPr>
            <p:ph idx="1"/>
          </p:nvPr>
        </p:nvSpPr>
        <p:spPr/>
        <p:txBody>
          <a:bodyPr/>
          <a:lstStyle/>
          <a:p>
            <a:pPr marL="0" indent="0">
              <a:buNone/>
            </a:pPr>
            <a:r>
              <a:rPr lang="en-GB" dirty="0" err="1"/>
              <a:t>Geth</a:t>
            </a:r>
            <a:r>
              <a:rPr lang="en-GB" dirty="0"/>
              <a:t> (client) allows us to deploy and exercise smart contracts</a:t>
            </a:r>
          </a:p>
          <a:p>
            <a:pPr marL="0" indent="0">
              <a:buNone/>
            </a:pPr>
            <a:r>
              <a:rPr lang="en-GB" dirty="0" err="1"/>
              <a:t>Geth</a:t>
            </a:r>
            <a:r>
              <a:rPr lang="en-GB" dirty="0"/>
              <a:t> exposes API over JSON-RPC</a:t>
            </a:r>
          </a:p>
          <a:p>
            <a:pPr marL="0" indent="0">
              <a:buNone/>
            </a:pPr>
            <a:r>
              <a:rPr lang="en-GB" dirty="0"/>
              <a:t>Web3.js SDK wraps API for JS (also .NET, Java, Ruby SDKs)</a:t>
            </a:r>
          </a:p>
          <a:p>
            <a:pPr marL="0" indent="0">
              <a:buNone/>
            </a:pPr>
            <a:endParaRPr lang="en-GB" dirty="0"/>
          </a:p>
          <a:p>
            <a:pPr marL="0" indent="0">
              <a:buNone/>
            </a:pPr>
            <a:r>
              <a:rPr lang="en-GB" dirty="0"/>
              <a:t>Solidity is the language -&gt; compiled to bytecode for deployment</a:t>
            </a:r>
          </a:p>
          <a:p>
            <a:pPr marL="0" indent="0">
              <a:buNone/>
            </a:pPr>
            <a:r>
              <a:rPr lang="en-GB" dirty="0"/>
              <a:t>Truffle development framework</a:t>
            </a:r>
          </a:p>
          <a:p>
            <a:pPr marL="0" indent="0">
              <a:buNone/>
            </a:pPr>
            <a:r>
              <a:rPr lang="en-GB" dirty="0" err="1"/>
              <a:t>testrpc</a:t>
            </a:r>
            <a:r>
              <a:rPr lang="en-GB" dirty="0"/>
              <a:t> is a local </a:t>
            </a:r>
            <a:r>
              <a:rPr lang="en-GB" dirty="0" err="1"/>
              <a:t>Ethereum</a:t>
            </a:r>
            <a:r>
              <a:rPr lang="en-GB" dirty="0"/>
              <a:t> client for testing</a:t>
            </a:r>
          </a:p>
        </p:txBody>
      </p:sp>
    </p:spTree>
    <p:extLst>
      <p:ext uri="{BB962C8B-B14F-4D97-AF65-F5344CB8AC3E}">
        <p14:creationId xmlns:p14="http://schemas.microsoft.com/office/powerpoint/2010/main" val="305380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2247900" y="3416300"/>
            <a:ext cx="133350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184900" y="177800"/>
            <a:ext cx="5537200" cy="6057900"/>
          </a:xfrm>
          <a:prstGeom prst="rect">
            <a:avLst/>
          </a:prstGeom>
          <a:solidFill>
            <a:srgbClr val="44546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 name="Title 3"/>
          <p:cNvSpPr>
            <a:spLocks noGrp="1"/>
          </p:cNvSpPr>
          <p:nvPr>
            <p:ph type="title"/>
          </p:nvPr>
        </p:nvSpPr>
        <p:spPr/>
        <p:txBody>
          <a:bodyPr/>
          <a:lstStyle/>
          <a:p>
            <a:r>
              <a:rPr lang="en-GB" dirty="0"/>
              <a:t>Dev Cycle</a:t>
            </a:r>
          </a:p>
        </p:txBody>
      </p:sp>
      <p:sp>
        <p:nvSpPr>
          <p:cNvPr id="5" name="Rounded Rectangle 4"/>
          <p:cNvSpPr/>
          <p:nvPr/>
        </p:nvSpPr>
        <p:spPr>
          <a:xfrm>
            <a:off x="712337" y="2654300"/>
            <a:ext cx="1656000" cy="1524000"/>
          </a:xfrm>
          <a:prstGeom prst="roundRect">
            <a:avLst>
              <a:gd name="adj" fmla="val 582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bin" panose="020B0803050202020004" pitchFamily="34" charset="0"/>
              </a:rPr>
              <a:t>Authoring</a:t>
            </a:r>
          </a:p>
          <a:p>
            <a:pPr algn="ctr"/>
            <a:r>
              <a:rPr lang="en-GB" dirty="0">
                <a:latin typeface="Cabin" panose="020B0803050202020004" pitchFamily="34" charset="0"/>
              </a:rPr>
              <a:t>(VS Code)</a:t>
            </a:r>
          </a:p>
        </p:txBody>
      </p:sp>
      <p:sp>
        <p:nvSpPr>
          <p:cNvPr id="6" name="Rounded Rectangle 5"/>
          <p:cNvSpPr/>
          <p:nvPr/>
        </p:nvSpPr>
        <p:spPr>
          <a:xfrm>
            <a:off x="3581400" y="2654300"/>
            <a:ext cx="1656000" cy="1524000"/>
          </a:xfrm>
          <a:prstGeom prst="roundRect">
            <a:avLst>
              <a:gd name="adj" fmla="val 582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bin" panose="020B0803050202020004" pitchFamily="34" charset="0"/>
              </a:rPr>
              <a:t>Local </a:t>
            </a:r>
            <a:r>
              <a:rPr lang="en-GB" dirty="0" err="1">
                <a:latin typeface="Cabin" panose="020B0803050202020004" pitchFamily="34" charset="0"/>
              </a:rPr>
              <a:t>Ethereum</a:t>
            </a:r>
            <a:endParaRPr lang="en-GB" dirty="0">
              <a:latin typeface="Cabin" panose="020B0803050202020004" pitchFamily="34" charset="0"/>
            </a:endParaRPr>
          </a:p>
          <a:p>
            <a:pPr algn="ctr"/>
            <a:r>
              <a:rPr lang="en-GB" dirty="0">
                <a:latin typeface="Cabin" panose="020B0803050202020004" pitchFamily="34" charset="0"/>
              </a:rPr>
              <a:t>Node</a:t>
            </a:r>
          </a:p>
          <a:p>
            <a:pPr algn="ctr"/>
            <a:r>
              <a:rPr lang="en-GB" dirty="0">
                <a:latin typeface="Cabin" panose="020B0803050202020004" pitchFamily="34" charset="0"/>
              </a:rPr>
              <a:t>(</a:t>
            </a:r>
            <a:r>
              <a:rPr lang="en-GB" dirty="0" err="1">
                <a:latin typeface="Cabin" panose="020B0803050202020004" pitchFamily="34" charset="0"/>
              </a:rPr>
              <a:t>testrpc</a:t>
            </a:r>
            <a:r>
              <a:rPr lang="en-GB" dirty="0">
                <a:latin typeface="Cabin" panose="020B0803050202020004" pitchFamily="34" charset="0"/>
              </a:rPr>
              <a:t>)</a:t>
            </a:r>
          </a:p>
        </p:txBody>
      </p:sp>
      <p:sp>
        <p:nvSpPr>
          <p:cNvPr id="9" name="TextBox 8"/>
          <p:cNvSpPr txBox="1"/>
          <p:nvPr/>
        </p:nvSpPr>
        <p:spPr>
          <a:xfrm>
            <a:off x="2535977" y="3046966"/>
            <a:ext cx="901700" cy="369332"/>
          </a:xfrm>
          <a:prstGeom prst="rect">
            <a:avLst/>
          </a:prstGeom>
          <a:noFill/>
        </p:spPr>
        <p:txBody>
          <a:bodyPr wrap="square" rtlCol="0">
            <a:spAutoFit/>
          </a:bodyPr>
          <a:lstStyle/>
          <a:p>
            <a:r>
              <a:rPr lang="en-GB" dirty="0">
                <a:solidFill>
                  <a:schemeClr val="bg1"/>
                </a:solidFill>
                <a:latin typeface="Cabin" panose="020B0803050202020004" pitchFamily="34" charset="0"/>
              </a:rPr>
              <a:t>Truffle</a:t>
            </a:r>
          </a:p>
        </p:txBody>
      </p:sp>
      <p:sp>
        <p:nvSpPr>
          <p:cNvPr id="10" name="TextBox 9"/>
          <p:cNvSpPr txBox="1"/>
          <p:nvPr/>
        </p:nvSpPr>
        <p:spPr>
          <a:xfrm>
            <a:off x="2496379" y="3470693"/>
            <a:ext cx="1041400" cy="646331"/>
          </a:xfrm>
          <a:prstGeom prst="rect">
            <a:avLst/>
          </a:prstGeom>
          <a:noFill/>
        </p:spPr>
        <p:txBody>
          <a:bodyPr wrap="square" rtlCol="0">
            <a:spAutoFit/>
          </a:bodyPr>
          <a:lstStyle/>
          <a:p>
            <a:r>
              <a:rPr lang="en-GB" dirty="0">
                <a:solidFill>
                  <a:schemeClr val="bg1"/>
                </a:solidFill>
                <a:latin typeface="Cabin" panose="020B0803050202020004" pitchFamily="34" charset="0"/>
              </a:rPr>
              <a:t>Compile</a:t>
            </a:r>
          </a:p>
          <a:p>
            <a:r>
              <a:rPr lang="en-GB" dirty="0">
                <a:solidFill>
                  <a:schemeClr val="bg1"/>
                </a:solidFill>
                <a:latin typeface="Cabin" panose="020B0803050202020004" pitchFamily="34" charset="0"/>
              </a:rPr>
              <a:t>Deploy</a:t>
            </a:r>
          </a:p>
        </p:txBody>
      </p:sp>
      <p:sp>
        <p:nvSpPr>
          <p:cNvPr id="11" name="Rounded Rectangle 10"/>
          <p:cNvSpPr/>
          <p:nvPr/>
        </p:nvSpPr>
        <p:spPr>
          <a:xfrm>
            <a:off x="6443831" y="4569357"/>
            <a:ext cx="1332000" cy="1524000"/>
          </a:xfrm>
          <a:prstGeom prst="roundRect">
            <a:avLst>
              <a:gd name="adj" fmla="val 508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bin" panose="020B0803050202020004" pitchFamily="34" charset="0"/>
              </a:rPr>
              <a:t>Network </a:t>
            </a:r>
            <a:r>
              <a:rPr lang="en-GB" dirty="0" err="1">
                <a:latin typeface="Cabin" panose="020B0803050202020004" pitchFamily="34" charset="0"/>
              </a:rPr>
              <a:t>Ethereum</a:t>
            </a:r>
            <a:endParaRPr lang="en-GB" dirty="0">
              <a:latin typeface="Cabin" panose="020B0803050202020004" pitchFamily="34" charset="0"/>
            </a:endParaRPr>
          </a:p>
          <a:p>
            <a:pPr algn="ctr"/>
            <a:r>
              <a:rPr lang="en-GB" dirty="0">
                <a:latin typeface="Cabin" panose="020B0803050202020004" pitchFamily="34" charset="0"/>
              </a:rPr>
              <a:t>Node</a:t>
            </a:r>
          </a:p>
          <a:p>
            <a:pPr algn="ctr"/>
            <a:r>
              <a:rPr lang="en-GB" dirty="0">
                <a:latin typeface="Cabin" panose="020B0803050202020004" pitchFamily="34" charset="0"/>
              </a:rPr>
              <a:t>(</a:t>
            </a:r>
            <a:r>
              <a:rPr lang="en-GB" dirty="0" err="1">
                <a:latin typeface="Cabin" panose="020B0803050202020004" pitchFamily="34" charset="0"/>
              </a:rPr>
              <a:t>Geth</a:t>
            </a:r>
            <a:r>
              <a:rPr lang="en-GB" dirty="0">
                <a:latin typeface="Cabin" panose="020B0803050202020004" pitchFamily="34" charset="0"/>
              </a:rPr>
              <a:t>)</a:t>
            </a:r>
          </a:p>
        </p:txBody>
      </p:sp>
      <p:cxnSp>
        <p:nvCxnSpPr>
          <p:cNvPr id="16" name="Elbow Connector 15"/>
          <p:cNvCxnSpPr>
            <a:stCxn id="5" idx="2"/>
          </p:cNvCxnSpPr>
          <p:nvPr/>
        </p:nvCxnSpPr>
        <p:spPr>
          <a:xfrm rot="16200000" flipH="1">
            <a:off x="3415556" y="2303081"/>
            <a:ext cx="1153056" cy="4903494"/>
          </a:xfrm>
          <a:prstGeom prst="bent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85959" y="4957246"/>
            <a:ext cx="901700" cy="369332"/>
          </a:xfrm>
          <a:prstGeom prst="rect">
            <a:avLst/>
          </a:prstGeom>
          <a:noFill/>
        </p:spPr>
        <p:txBody>
          <a:bodyPr wrap="square" rtlCol="0">
            <a:spAutoFit/>
          </a:bodyPr>
          <a:lstStyle/>
          <a:p>
            <a:r>
              <a:rPr lang="en-GB" dirty="0">
                <a:solidFill>
                  <a:schemeClr val="bg1"/>
                </a:solidFill>
                <a:latin typeface="Cabin" panose="020B0803050202020004" pitchFamily="34" charset="0"/>
              </a:rPr>
              <a:t>Truffle</a:t>
            </a:r>
          </a:p>
        </p:txBody>
      </p:sp>
      <p:sp>
        <p:nvSpPr>
          <p:cNvPr id="20" name="TextBox 19"/>
          <p:cNvSpPr txBox="1"/>
          <p:nvPr/>
        </p:nvSpPr>
        <p:spPr>
          <a:xfrm>
            <a:off x="3654209" y="5341977"/>
            <a:ext cx="1041400" cy="646331"/>
          </a:xfrm>
          <a:prstGeom prst="rect">
            <a:avLst/>
          </a:prstGeom>
          <a:noFill/>
        </p:spPr>
        <p:txBody>
          <a:bodyPr wrap="square" rtlCol="0">
            <a:spAutoFit/>
          </a:bodyPr>
          <a:lstStyle/>
          <a:p>
            <a:r>
              <a:rPr lang="en-GB" dirty="0">
                <a:solidFill>
                  <a:schemeClr val="bg1"/>
                </a:solidFill>
                <a:latin typeface="Cabin" panose="020B0803050202020004" pitchFamily="34" charset="0"/>
              </a:rPr>
              <a:t>Compile</a:t>
            </a:r>
          </a:p>
          <a:p>
            <a:r>
              <a:rPr lang="en-GB" dirty="0">
                <a:solidFill>
                  <a:schemeClr val="bg1"/>
                </a:solidFill>
                <a:latin typeface="Cabin" panose="020B0803050202020004" pitchFamily="34" charset="0"/>
              </a:rPr>
              <a:t>Deploy</a:t>
            </a:r>
          </a:p>
        </p:txBody>
      </p:sp>
      <p:cxnSp>
        <p:nvCxnSpPr>
          <p:cNvPr id="24" name="Straight Arrow Connector 23"/>
          <p:cNvCxnSpPr>
            <a:stCxn id="11" idx="3"/>
            <a:endCxn id="32" idx="3"/>
          </p:cNvCxnSpPr>
          <p:nvPr/>
        </p:nvCxnSpPr>
        <p:spPr>
          <a:xfrm flipV="1">
            <a:off x="7775831" y="2106188"/>
            <a:ext cx="1291423" cy="322516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3"/>
            <a:endCxn id="50" idx="1"/>
          </p:cNvCxnSpPr>
          <p:nvPr/>
        </p:nvCxnSpPr>
        <p:spPr>
          <a:xfrm flipV="1">
            <a:off x="7775831" y="4667582"/>
            <a:ext cx="1303452" cy="66377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41" idx="2"/>
          </p:cNvCxnSpPr>
          <p:nvPr/>
        </p:nvCxnSpPr>
        <p:spPr>
          <a:xfrm flipV="1">
            <a:off x="7775831" y="3376558"/>
            <a:ext cx="1898178" cy="195479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314296" y="189201"/>
            <a:ext cx="3339951" cy="369332"/>
          </a:xfrm>
          <a:prstGeom prst="rect">
            <a:avLst/>
          </a:prstGeom>
          <a:noFill/>
        </p:spPr>
        <p:txBody>
          <a:bodyPr wrap="square" rtlCol="0">
            <a:spAutoFit/>
          </a:bodyPr>
          <a:lstStyle/>
          <a:p>
            <a:pPr algn="ctr"/>
            <a:r>
              <a:rPr lang="en-GB" dirty="0" err="1">
                <a:solidFill>
                  <a:schemeClr val="bg1"/>
                </a:solidFill>
                <a:latin typeface="Cabin" panose="020B0803050202020004" pitchFamily="34" charset="0"/>
              </a:rPr>
              <a:t>Blockchain</a:t>
            </a:r>
            <a:r>
              <a:rPr lang="en-GB" dirty="0">
                <a:solidFill>
                  <a:schemeClr val="bg1"/>
                </a:solidFill>
                <a:latin typeface="Cabin" panose="020B0803050202020004" pitchFamily="34" charset="0"/>
              </a:rPr>
              <a:t> Network</a:t>
            </a:r>
          </a:p>
        </p:txBody>
      </p:sp>
      <p:grpSp>
        <p:nvGrpSpPr>
          <p:cNvPr id="49" name="Group 48"/>
          <p:cNvGrpSpPr/>
          <p:nvPr/>
        </p:nvGrpSpPr>
        <p:grpSpPr>
          <a:xfrm>
            <a:off x="8841426" y="789969"/>
            <a:ext cx="1542047" cy="1542047"/>
            <a:chOff x="9295796" y="789969"/>
            <a:chExt cx="1542047" cy="1542047"/>
          </a:xfrm>
        </p:grpSpPr>
        <p:grpSp>
          <p:nvGrpSpPr>
            <p:cNvPr id="52" name="Group 51"/>
            <p:cNvGrpSpPr/>
            <p:nvPr/>
          </p:nvGrpSpPr>
          <p:grpSpPr>
            <a:xfrm>
              <a:off x="9295796" y="789969"/>
              <a:ext cx="1542047" cy="1542047"/>
              <a:chOff x="9020676" y="906779"/>
              <a:chExt cx="1542047" cy="1542047"/>
            </a:xfrm>
          </p:grpSpPr>
          <p:sp>
            <p:nvSpPr>
              <p:cNvPr id="58" name="Oval 57"/>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60" name="Rectangle: Rounded Corners 5"/>
              <p:cNvSpPr/>
              <p:nvPr/>
            </p:nvSpPr>
            <p:spPr>
              <a:xfrm>
                <a:off x="9220200" y="147974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61" name="Rectangle: Rounded Corners 6"/>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62" name="Rectangle: Rounded Corners 7"/>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061808" y="1046947"/>
              <a:ext cx="403860" cy="385432"/>
            </a:xfrm>
            <a:prstGeom prst="rect">
              <a:avLst/>
            </a:prstGeom>
            <a:ln>
              <a:noFill/>
            </a:ln>
          </p:spPr>
        </p:pic>
        <p:pic>
          <p:nvPicPr>
            <p:cNvPr id="55" name="Picture 5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066819" y="1679959"/>
              <a:ext cx="403860" cy="385432"/>
            </a:xfrm>
            <a:prstGeom prst="rect">
              <a:avLst/>
            </a:prstGeom>
            <a:ln>
              <a:noFill/>
            </a:ln>
          </p:spPr>
        </p:pic>
      </p:grpSp>
      <p:grpSp>
        <p:nvGrpSpPr>
          <p:cNvPr id="63" name="Group 62"/>
          <p:cNvGrpSpPr/>
          <p:nvPr/>
        </p:nvGrpSpPr>
        <p:grpSpPr>
          <a:xfrm>
            <a:off x="9674009" y="2605534"/>
            <a:ext cx="1542047" cy="1542047"/>
            <a:chOff x="10128379" y="2605534"/>
            <a:chExt cx="1542047" cy="1542047"/>
          </a:xfrm>
        </p:grpSpPr>
        <p:grpSp>
          <p:nvGrpSpPr>
            <p:cNvPr id="64" name="Group 63"/>
            <p:cNvGrpSpPr/>
            <p:nvPr/>
          </p:nvGrpSpPr>
          <p:grpSpPr>
            <a:xfrm>
              <a:off x="10128379" y="2605534"/>
              <a:ext cx="1542047" cy="1542047"/>
              <a:chOff x="9020676" y="906779"/>
              <a:chExt cx="1542047" cy="1542047"/>
            </a:xfrm>
          </p:grpSpPr>
          <p:sp>
            <p:nvSpPr>
              <p:cNvPr id="68" name="Oval 67"/>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70" name="Rectangle: Rounded Corners 19"/>
              <p:cNvSpPr/>
              <p:nvPr/>
            </p:nvSpPr>
            <p:spPr>
              <a:xfrm>
                <a:off x="9220200" y="147697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71" name="Rectangle: Rounded Corners 20"/>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72" name="Rectangle: Rounded Corners 21"/>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grpSp>
        <p:pic>
          <p:nvPicPr>
            <p:cNvPr id="65" name="Picture 6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311961" y="3194096"/>
              <a:ext cx="403860" cy="385432"/>
            </a:xfrm>
            <a:prstGeom prst="rect">
              <a:avLst/>
            </a:prstGeom>
            <a:ln>
              <a:noFill/>
            </a:ln>
          </p:spPr>
        </p:pic>
        <p:pic>
          <p:nvPicPr>
            <p:cNvPr id="66" name="Picture 6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906687" y="2866209"/>
              <a:ext cx="403860" cy="385432"/>
            </a:xfrm>
            <a:prstGeom prst="rect">
              <a:avLst/>
            </a:prstGeom>
            <a:ln>
              <a:noFill/>
            </a:ln>
          </p:spPr>
        </p:pic>
        <p:pic>
          <p:nvPicPr>
            <p:cNvPr id="67" name="Picture 6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906687" y="3507837"/>
              <a:ext cx="403860" cy="385432"/>
            </a:xfrm>
            <a:prstGeom prst="rect">
              <a:avLst/>
            </a:prstGeom>
            <a:ln>
              <a:noFill/>
            </a:ln>
          </p:spPr>
        </p:pic>
      </p:grpSp>
      <p:grpSp>
        <p:nvGrpSpPr>
          <p:cNvPr id="73" name="Group 72"/>
          <p:cNvGrpSpPr/>
          <p:nvPr/>
        </p:nvGrpSpPr>
        <p:grpSpPr>
          <a:xfrm>
            <a:off x="8853455" y="4441754"/>
            <a:ext cx="1542047" cy="1542047"/>
            <a:chOff x="9307825" y="4441754"/>
            <a:chExt cx="1542047" cy="1542047"/>
          </a:xfrm>
        </p:grpSpPr>
        <p:grpSp>
          <p:nvGrpSpPr>
            <p:cNvPr id="74" name="Group 73"/>
            <p:cNvGrpSpPr/>
            <p:nvPr/>
          </p:nvGrpSpPr>
          <p:grpSpPr>
            <a:xfrm>
              <a:off x="9307825" y="4441754"/>
              <a:ext cx="1542047" cy="1542047"/>
              <a:chOff x="9020676" y="906779"/>
              <a:chExt cx="1542047" cy="1542047"/>
            </a:xfrm>
          </p:grpSpPr>
          <p:sp>
            <p:nvSpPr>
              <p:cNvPr id="77" name="Oval 76"/>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78" name="Rectangle: Rounded Corners 24"/>
              <p:cNvSpPr/>
              <p:nvPr/>
            </p:nvSpPr>
            <p:spPr>
              <a:xfrm>
                <a:off x="9220200" y="147587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79" name="Rectangle: Rounded Corners 26"/>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75" name="Picture 7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9507349" y="5020061"/>
              <a:ext cx="403860" cy="385432"/>
            </a:xfrm>
            <a:prstGeom prst="rect">
              <a:avLst/>
            </a:prstGeom>
            <a:ln>
              <a:noFill/>
            </a:ln>
          </p:spPr>
        </p:pic>
        <p:pic>
          <p:nvPicPr>
            <p:cNvPr id="76" name="Picture 7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078848" y="4698910"/>
              <a:ext cx="403860" cy="385432"/>
            </a:xfrm>
            <a:prstGeom prst="rect">
              <a:avLst/>
            </a:prstGeom>
            <a:ln>
              <a:noFill/>
            </a:ln>
          </p:spPr>
        </p:pic>
      </p:grpSp>
      <p:pic>
        <p:nvPicPr>
          <p:cNvPr id="80" name="Picture 7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9040950" y="1361417"/>
            <a:ext cx="403860" cy="385432"/>
          </a:xfrm>
          <a:prstGeom prst="rect">
            <a:avLst/>
          </a:prstGeom>
          <a:ln>
            <a:noFill/>
          </a:ln>
        </p:spPr>
      </p:pic>
      <p:sp>
        <p:nvSpPr>
          <p:cNvPr id="81" name="Rectangle: Rounded Corners 24"/>
          <p:cNvSpPr/>
          <p:nvPr/>
        </p:nvSpPr>
        <p:spPr>
          <a:xfrm>
            <a:off x="9624478" y="533932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pic>
        <p:nvPicPr>
          <p:cNvPr id="82" name="Picture 8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9624478" y="5348536"/>
            <a:ext cx="403860" cy="385432"/>
          </a:xfrm>
          <a:prstGeom prst="rect">
            <a:avLst/>
          </a:prstGeom>
          <a:ln>
            <a:noFill/>
          </a:ln>
        </p:spPr>
      </p:pic>
    </p:spTree>
    <p:extLst>
      <p:ext uri="{BB962C8B-B14F-4D97-AF65-F5344CB8AC3E}">
        <p14:creationId xmlns:p14="http://schemas.microsoft.com/office/powerpoint/2010/main" val="4231279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3000" b="-33000"/>
          </a:stretch>
        </a:blip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p:txBody>
          <a:bodyPr/>
          <a:lstStyle/>
          <a:p>
            <a:r>
              <a:rPr lang="en-GB" dirty="0"/>
              <a:t>"bitcoin" (CC BY 2.0) by Sean </a:t>
            </a:r>
            <a:r>
              <a:rPr lang="en-GB" dirty="0" err="1"/>
              <a:t>MacEntee</a:t>
            </a:r>
            <a:r>
              <a:rPr lang="en-GB" dirty="0"/>
              <a:t> @ </a:t>
            </a:r>
            <a:r>
              <a:rPr lang="en-GB" dirty="0" err="1"/>
              <a:t>flickr</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3685810"/>
            <a:ext cx="8001000" cy="2686050"/>
          </a:xfrm>
          <a:prstGeom prst="rect">
            <a:avLst/>
          </a:prstGeom>
        </p:spPr>
      </p:pic>
      <p:sp>
        <p:nvSpPr>
          <p:cNvPr id="7" name="Text Placeholder 4"/>
          <p:cNvSpPr txBox="1">
            <a:spLocks/>
          </p:cNvSpPr>
          <p:nvPr/>
        </p:nvSpPr>
        <p:spPr>
          <a:xfrm>
            <a:off x="2896500" y="6132992"/>
            <a:ext cx="7200000" cy="230832"/>
          </a:xfrm>
          <a:prstGeom prst="rect">
            <a:avLst/>
          </a:prstGeom>
        </p:spPr>
        <p:txBody>
          <a:bodyPr vert="horz" lIns="91440" tIns="45720" rIns="91440" bIns="45720" rtlCol="0" anchor="b" anchorCtr="0">
            <a:spAutoFit/>
          </a:bodyPr>
          <a:lstStyle>
            <a:lvl1pPr marL="0" indent="0" algn="r" defTabSz="914400" rtl="0" eaLnBrk="1" latinLnBrk="0" hangingPunct="1">
              <a:lnSpc>
                <a:spcPct val="90000"/>
              </a:lnSpc>
              <a:spcBef>
                <a:spcPts val="1000"/>
              </a:spcBef>
              <a:buFont typeface="Arial" panose="020B0604020202020204" pitchFamily="34" charset="0"/>
              <a:buNone/>
              <a:defRPr sz="1200" kern="1200">
                <a:solidFill>
                  <a:schemeClr val="bg2"/>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dirty="0"/>
              <a:t>"bitcoin" (CC BY 2.0) by </a:t>
            </a:r>
            <a:r>
              <a:rPr lang="en-GB" sz="1000" dirty="0" err="1"/>
              <a:t>stevegarfield</a:t>
            </a:r>
            <a:r>
              <a:rPr lang="en-GB" sz="1000" dirty="0"/>
              <a:t> @ </a:t>
            </a:r>
            <a:r>
              <a:rPr lang="en-GB" sz="1000" dirty="0" err="1"/>
              <a:t>flickr</a:t>
            </a:r>
            <a:endParaRPr lang="en-GB" sz="1000" dirty="0"/>
          </a:p>
        </p:txBody>
      </p:sp>
    </p:spTree>
    <p:extLst>
      <p:ext uri="{BB962C8B-B14F-4D97-AF65-F5344CB8AC3E}">
        <p14:creationId xmlns:p14="http://schemas.microsoft.com/office/powerpoint/2010/main" val="5875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Demo</a:t>
            </a:r>
            <a:br>
              <a:rPr lang="en-GB" dirty="0"/>
            </a:br>
            <a:br>
              <a:rPr lang="en-GB" dirty="0"/>
            </a:br>
            <a:r>
              <a:rPr lang="en-GB" dirty="0"/>
              <a:t>Solidity and Smart Contracts</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174156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Types of </a:t>
            </a:r>
            <a:r>
              <a:rPr lang="en-GB" dirty="0" err="1"/>
              <a:t>blockchain</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69859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Public vs Consortium</a:t>
            </a:r>
            <a:endParaRPr lang="en-GB" dirty="0"/>
          </a:p>
        </p:txBody>
      </p:sp>
      <p:sp>
        <p:nvSpPr>
          <p:cNvPr id="6" name="Content Placeholder 5"/>
          <p:cNvSpPr>
            <a:spLocks noGrp="1"/>
          </p:cNvSpPr>
          <p:nvPr>
            <p:ph idx="1"/>
          </p:nvPr>
        </p:nvSpPr>
        <p:spPr/>
        <p:txBody>
          <a:bodyPr>
            <a:normAutofit fontScale="92500" lnSpcReduction="20000"/>
          </a:bodyPr>
          <a:lstStyle/>
          <a:p>
            <a:pPr marL="0" indent="0">
              <a:buNone/>
            </a:pPr>
            <a:r>
              <a:rPr lang="en-GB" dirty="0"/>
              <a:t>Public</a:t>
            </a:r>
          </a:p>
          <a:p>
            <a:pPr marL="457200" lvl="1" indent="0">
              <a:buNone/>
            </a:pPr>
            <a:r>
              <a:rPr lang="en-GB" dirty="0" err="1"/>
              <a:t>Unpermissioned</a:t>
            </a:r>
            <a:r>
              <a:rPr lang="en-GB" dirty="0"/>
              <a:t> (</a:t>
            </a:r>
            <a:r>
              <a:rPr lang="en-GB" dirty="0" err="1"/>
              <a:t>eg</a:t>
            </a:r>
            <a:r>
              <a:rPr lang="en-GB" dirty="0"/>
              <a:t> Bitcoin, </a:t>
            </a:r>
            <a:r>
              <a:rPr lang="en-GB" dirty="0" err="1"/>
              <a:t>Ethereum</a:t>
            </a:r>
            <a:r>
              <a:rPr lang="en-GB" dirty="0"/>
              <a:t>)</a:t>
            </a:r>
          </a:p>
          <a:p>
            <a:pPr marL="914400" lvl="2" indent="0">
              <a:buNone/>
            </a:pPr>
            <a:r>
              <a:rPr lang="en-GB" dirty="0"/>
              <a:t>Anyone has access</a:t>
            </a:r>
          </a:p>
          <a:p>
            <a:pPr marL="914400" lvl="2" indent="0">
              <a:buNone/>
            </a:pPr>
            <a:r>
              <a:rPr lang="en-GB" dirty="0"/>
              <a:t>No single owner – all participants are “owners”</a:t>
            </a:r>
          </a:p>
          <a:p>
            <a:pPr marL="914400" lvl="2" indent="0">
              <a:buNone/>
            </a:pPr>
            <a:r>
              <a:rPr lang="en-GB" dirty="0"/>
              <a:t>Anyone can verify transactions and consensus is used to determine “truth”</a:t>
            </a:r>
          </a:p>
          <a:p>
            <a:pPr marL="0" indent="0">
              <a:buNone/>
            </a:pPr>
            <a:r>
              <a:rPr lang="en-GB" dirty="0"/>
              <a:t>Consortium</a:t>
            </a:r>
          </a:p>
          <a:p>
            <a:pPr marL="457200" lvl="1" indent="0">
              <a:buNone/>
            </a:pPr>
            <a:r>
              <a:rPr lang="en-GB" dirty="0"/>
              <a:t>Permissioned Public (</a:t>
            </a:r>
            <a:r>
              <a:rPr lang="en-GB" dirty="0" err="1"/>
              <a:t>eg</a:t>
            </a:r>
            <a:r>
              <a:rPr lang="en-GB" dirty="0"/>
              <a:t> Ripple)</a:t>
            </a:r>
          </a:p>
          <a:p>
            <a:pPr marL="914400" lvl="2" indent="0">
              <a:buNone/>
            </a:pPr>
            <a:r>
              <a:rPr lang="en-GB" dirty="0"/>
              <a:t>Anyone has access</a:t>
            </a:r>
          </a:p>
          <a:p>
            <a:pPr marL="914400" lvl="2" indent="0">
              <a:buNone/>
            </a:pPr>
            <a:r>
              <a:rPr lang="en-GB" dirty="0"/>
              <a:t>One or many “owners”</a:t>
            </a:r>
          </a:p>
          <a:p>
            <a:pPr marL="914400" lvl="2" indent="0">
              <a:buNone/>
            </a:pPr>
            <a:r>
              <a:rPr lang="en-GB" dirty="0"/>
              <a:t>Only designated actors can verify transactions and achieve consensus</a:t>
            </a:r>
          </a:p>
          <a:p>
            <a:pPr marL="457200" lvl="1" indent="0">
              <a:buNone/>
            </a:pPr>
            <a:r>
              <a:rPr lang="en-GB" dirty="0"/>
              <a:t>Permissioned Private (</a:t>
            </a:r>
            <a:r>
              <a:rPr lang="en-GB" dirty="0" err="1"/>
              <a:t>eg</a:t>
            </a:r>
            <a:r>
              <a:rPr lang="en-GB" dirty="0"/>
              <a:t> </a:t>
            </a:r>
            <a:r>
              <a:rPr lang="en-GB" dirty="0" err="1"/>
              <a:t>Bankchain</a:t>
            </a:r>
            <a:r>
              <a:rPr lang="en-GB" dirty="0"/>
              <a:t>)</a:t>
            </a:r>
          </a:p>
          <a:p>
            <a:pPr marL="914400" lvl="2" indent="0">
              <a:buNone/>
            </a:pPr>
            <a:r>
              <a:rPr lang="en-GB" dirty="0"/>
              <a:t>Access to the ledger is restricted</a:t>
            </a:r>
          </a:p>
          <a:p>
            <a:pPr marL="914400" lvl="2" indent="0">
              <a:buNone/>
            </a:pPr>
            <a:r>
              <a:rPr lang="en-GB" dirty="0"/>
              <a:t>One or many “owners”</a:t>
            </a:r>
          </a:p>
          <a:p>
            <a:pPr marL="914400" lvl="2" indent="0">
              <a:buNone/>
            </a:pPr>
            <a:r>
              <a:rPr lang="en-GB" dirty="0"/>
              <a:t>Only designated actors can verify transactions and achieve consensus</a:t>
            </a:r>
          </a:p>
          <a:p>
            <a:pPr marL="0" indent="0">
              <a:buNone/>
            </a:pPr>
            <a:endParaRPr lang="en-GB" dirty="0"/>
          </a:p>
        </p:txBody>
      </p:sp>
    </p:spTree>
    <p:extLst>
      <p:ext uri="{BB962C8B-B14F-4D97-AF65-F5344CB8AC3E}">
        <p14:creationId xmlns:p14="http://schemas.microsoft.com/office/powerpoint/2010/main" val="369739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Consensus Forming Approach</a:t>
            </a:r>
            <a:endParaRPr lang="en-GB" dirty="0"/>
          </a:p>
        </p:txBody>
      </p:sp>
      <p:sp>
        <p:nvSpPr>
          <p:cNvPr id="6" name="Content Placeholder 5"/>
          <p:cNvSpPr>
            <a:spLocks noGrp="1"/>
          </p:cNvSpPr>
          <p:nvPr>
            <p:ph idx="1"/>
          </p:nvPr>
        </p:nvSpPr>
        <p:spPr/>
        <p:txBody>
          <a:bodyPr/>
          <a:lstStyle/>
          <a:p>
            <a:pPr marL="0" indent="0">
              <a:buNone/>
            </a:pPr>
            <a:r>
              <a:rPr lang="en-GB" dirty="0"/>
              <a:t>Consensus requires participants with vested interest</a:t>
            </a:r>
          </a:p>
          <a:p>
            <a:pPr marL="457200" lvl="1" indent="0">
              <a:buNone/>
            </a:pPr>
            <a:r>
              <a:rPr lang="en-GB" dirty="0"/>
              <a:t>Proof of work (need to solve a puzzle)</a:t>
            </a:r>
          </a:p>
          <a:p>
            <a:pPr marL="457200" lvl="1" indent="0">
              <a:buNone/>
            </a:pPr>
            <a:r>
              <a:rPr lang="en-GB" dirty="0"/>
              <a:t>Proof of stake (I can demonstrate I own some stake in the system)</a:t>
            </a:r>
          </a:p>
          <a:p>
            <a:pPr marL="457200" lvl="1" indent="0">
              <a:buNone/>
            </a:pPr>
            <a:r>
              <a:rPr lang="en-GB" dirty="0"/>
              <a:t>Proof of burn (I’m prepared to make a sacrifice to participate)</a:t>
            </a:r>
          </a:p>
          <a:p>
            <a:pPr marL="457200" lvl="1" indent="0">
              <a:buNone/>
            </a:pPr>
            <a:endParaRPr lang="en-GB" dirty="0"/>
          </a:p>
          <a:p>
            <a:pPr marL="0" indent="0">
              <a:buNone/>
            </a:pPr>
            <a:r>
              <a:rPr lang="en-GB" dirty="0"/>
              <a:t>It must come at a cost but be easy to verify (asymmetric)</a:t>
            </a:r>
          </a:p>
        </p:txBody>
      </p:sp>
    </p:spTree>
    <p:extLst>
      <p:ext uri="{BB962C8B-B14F-4D97-AF65-F5344CB8AC3E}">
        <p14:creationId xmlns:p14="http://schemas.microsoft.com/office/powerpoint/2010/main" val="1181812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Potential applications</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243729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It will disrupt multiple industries</a:t>
            </a:r>
          </a:p>
        </p:txBody>
      </p:sp>
      <p:grpSp>
        <p:nvGrpSpPr>
          <p:cNvPr id="50" name="Group 49"/>
          <p:cNvGrpSpPr/>
          <p:nvPr/>
        </p:nvGrpSpPr>
        <p:grpSpPr>
          <a:xfrm>
            <a:off x="6108321" y="5781980"/>
            <a:ext cx="2534883" cy="670470"/>
            <a:chOff x="6108321" y="5737010"/>
            <a:chExt cx="2534883" cy="670470"/>
          </a:xfrm>
        </p:grpSpPr>
        <p:sp>
          <p:nvSpPr>
            <p:cNvPr id="69" name="Freeform 5"/>
            <p:cNvSpPr>
              <a:spLocks/>
            </p:cNvSpPr>
            <p:nvPr/>
          </p:nvSpPr>
          <p:spPr bwMode="auto">
            <a:xfrm>
              <a:off x="7051283" y="5737010"/>
              <a:ext cx="1337357" cy="629238"/>
            </a:xfrm>
            <a:custGeom>
              <a:avLst/>
              <a:gdLst>
                <a:gd name="T0" fmla="*/ 695 w 746"/>
                <a:gd name="T1" fmla="*/ 113 h 351"/>
                <a:gd name="T2" fmla="*/ 695 w 746"/>
                <a:gd name="T3" fmla="*/ 0 h 351"/>
                <a:gd name="T4" fmla="*/ 584 w 746"/>
                <a:gd name="T5" fmla="*/ 113 h 351"/>
                <a:gd name="T6" fmla="*/ 521 w 746"/>
                <a:gd name="T7" fmla="*/ 113 h 351"/>
                <a:gd name="T8" fmla="*/ 521 w 746"/>
                <a:gd name="T9" fmla="*/ 0 h 351"/>
                <a:gd name="T10" fmla="*/ 409 w 746"/>
                <a:gd name="T11" fmla="*/ 113 h 351"/>
                <a:gd name="T12" fmla="*/ 345 w 746"/>
                <a:gd name="T13" fmla="*/ 113 h 351"/>
                <a:gd name="T14" fmla="*/ 345 w 746"/>
                <a:gd name="T15" fmla="*/ 0 h 351"/>
                <a:gd name="T16" fmla="*/ 233 w 746"/>
                <a:gd name="T17" fmla="*/ 113 h 351"/>
                <a:gd name="T18" fmla="*/ 169 w 746"/>
                <a:gd name="T19" fmla="*/ 113 h 351"/>
                <a:gd name="T20" fmla="*/ 169 w 746"/>
                <a:gd name="T21" fmla="*/ 0 h 351"/>
                <a:gd name="T22" fmla="*/ 59 w 746"/>
                <a:gd name="T23" fmla="*/ 113 h 351"/>
                <a:gd name="T24" fmla="*/ 0 w 746"/>
                <a:gd name="T25" fmla="*/ 113 h 351"/>
                <a:gd name="T26" fmla="*/ 0 w 746"/>
                <a:gd name="T27" fmla="*/ 351 h 351"/>
                <a:gd name="T28" fmla="*/ 746 w 746"/>
                <a:gd name="T29" fmla="*/ 351 h 351"/>
                <a:gd name="T30" fmla="*/ 746 w 746"/>
                <a:gd name="T31" fmla="*/ 113 h 351"/>
                <a:gd name="T32" fmla="*/ 695 w 746"/>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351">
                  <a:moveTo>
                    <a:pt x="695" y="113"/>
                  </a:moveTo>
                  <a:lnTo>
                    <a:pt x="695" y="0"/>
                  </a:lnTo>
                  <a:lnTo>
                    <a:pt x="584" y="113"/>
                  </a:lnTo>
                  <a:lnTo>
                    <a:pt x="521" y="113"/>
                  </a:lnTo>
                  <a:lnTo>
                    <a:pt x="521" y="0"/>
                  </a:lnTo>
                  <a:lnTo>
                    <a:pt x="409" y="113"/>
                  </a:lnTo>
                  <a:lnTo>
                    <a:pt x="345" y="113"/>
                  </a:lnTo>
                  <a:lnTo>
                    <a:pt x="345" y="0"/>
                  </a:lnTo>
                  <a:lnTo>
                    <a:pt x="233" y="113"/>
                  </a:lnTo>
                  <a:lnTo>
                    <a:pt x="169" y="113"/>
                  </a:lnTo>
                  <a:lnTo>
                    <a:pt x="169" y="0"/>
                  </a:lnTo>
                  <a:lnTo>
                    <a:pt x="59" y="113"/>
                  </a:lnTo>
                  <a:lnTo>
                    <a:pt x="0" y="113"/>
                  </a:lnTo>
                  <a:lnTo>
                    <a:pt x="0" y="351"/>
                  </a:lnTo>
                  <a:lnTo>
                    <a:pt x="746" y="351"/>
                  </a:lnTo>
                  <a:lnTo>
                    <a:pt x="746" y="113"/>
                  </a:lnTo>
                  <a:lnTo>
                    <a:pt x="695" y="113"/>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0" name="Freeform 6"/>
            <p:cNvSpPr>
              <a:spLocks/>
            </p:cNvSpPr>
            <p:nvPr/>
          </p:nvSpPr>
          <p:spPr bwMode="auto">
            <a:xfrm>
              <a:off x="6108321" y="5737010"/>
              <a:ext cx="1337357" cy="629238"/>
            </a:xfrm>
            <a:custGeom>
              <a:avLst/>
              <a:gdLst>
                <a:gd name="T0" fmla="*/ 695 w 746"/>
                <a:gd name="T1" fmla="*/ 113 h 351"/>
                <a:gd name="T2" fmla="*/ 695 w 746"/>
                <a:gd name="T3" fmla="*/ 0 h 351"/>
                <a:gd name="T4" fmla="*/ 585 w 746"/>
                <a:gd name="T5" fmla="*/ 113 h 351"/>
                <a:gd name="T6" fmla="*/ 519 w 746"/>
                <a:gd name="T7" fmla="*/ 113 h 351"/>
                <a:gd name="T8" fmla="*/ 519 w 746"/>
                <a:gd name="T9" fmla="*/ 0 h 351"/>
                <a:gd name="T10" fmla="*/ 409 w 746"/>
                <a:gd name="T11" fmla="*/ 113 h 351"/>
                <a:gd name="T12" fmla="*/ 343 w 746"/>
                <a:gd name="T13" fmla="*/ 113 h 351"/>
                <a:gd name="T14" fmla="*/ 343 w 746"/>
                <a:gd name="T15" fmla="*/ 0 h 351"/>
                <a:gd name="T16" fmla="*/ 233 w 746"/>
                <a:gd name="T17" fmla="*/ 113 h 351"/>
                <a:gd name="T18" fmla="*/ 169 w 746"/>
                <a:gd name="T19" fmla="*/ 113 h 351"/>
                <a:gd name="T20" fmla="*/ 169 w 746"/>
                <a:gd name="T21" fmla="*/ 0 h 351"/>
                <a:gd name="T22" fmla="*/ 57 w 746"/>
                <a:gd name="T23" fmla="*/ 113 h 351"/>
                <a:gd name="T24" fmla="*/ 0 w 746"/>
                <a:gd name="T25" fmla="*/ 113 h 351"/>
                <a:gd name="T26" fmla="*/ 0 w 746"/>
                <a:gd name="T27" fmla="*/ 351 h 351"/>
                <a:gd name="T28" fmla="*/ 746 w 746"/>
                <a:gd name="T29" fmla="*/ 351 h 351"/>
                <a:gd name="T30" fmla="*/ 746 w 746"/>
                <a:gd name="T31" fmla="*/ 113 h 351"/>
                <a:gd name="T32" fmla="*/ 695 w 746"/>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351">
                  <a:moveTo>
                    <a:pt x="695" y="113"/>
                  </a:moveTo>
                  <a:lnTo>
                    <a:pt x="695" y="0"/>
                  </a:lnTo>
                  <a:lnTo>
                    <a:pt x="585" y="113"/>
                  </a:lnTo>
                  <a:lnTo>
                    <a:pt x="519" y="113"/>
                  </a:lnTo>
                  <a:lnTo>
                    <a:pt x="519" y="0"/>
                  </a:lnTo>
                  <a:lnTo>
                    <a:pt x="409" y="113"/>
                  </a:lnTo>
                  <a:lnTo>
                    <a:pt x="343" y="113"/>
                  </a:lnTo>
                  <a:lnTo>
                    <a:pt x="343" y="0"/>
                  </a:lnTo>
                  <a:lnTo>
                    <a:pt x="233" y="113"/>
                  </a:lnTo>
                  <a:lnTo>
                    <a:pt x="169" y="113"/>
                  </a:lnTo>
                  <a:lnTo>
                    <a:pt x="169" y="0"/>
                  </a:lnTo>
                  <a:lnTo>
                    <a:pt x="57" y="113"/>
                  </a:lnTo>
                  <a:lnTo>
                    <a:pt x="0" y="113"/>
                  </a:lnTo>
                  <a:lnTo>
                    <a:pt x="0" y="351"/>
                  </a:lnTo>
                  <a:lnTo>
                    <a:pt x="746" y="351"/>
                  </a:lnTo>
                  <a:lnTo>
                    <a:pt x="746" y="113"/>
                  </a:lnTo>
                  <a:lnTo>
                    <a:pt x="695" y="113"/>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1" name="Rectangle 7"/>
            <p:cNvSpPr>
              <a:spLocks noChangeArrowheads="1"/>
            </p:cNvSpPr>
            <p:nvPr/>
          </p:nvSpPr>
          <p:spPr bwMode="auto">
            <a:xfrm>
              <a:off x="7060246" y="6022050"/>
              <a:ext cx="367505"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2" name="Line 8"/>
            <p:cNvSpPr>
              <a:spLocks noChangeShapeType="1"/>
            </p:cNvSpPr>
            <p:nvPr/>
          </p:nvSpPr>
          <p:spPr bwMode="auto">
            <a:xfrm>
              <a:off x="7056661"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3" name="Line 9"/>
            <p:cNvSpPr>
              <a:spLocks noChangeShapeType="1"/>
            </p:cNvSpPr>
            <p:nvPr/>
          </p:nvSpPr>
          <p:spPr bwMode="auto">
            <a:xfrm>
              <a:off x="7056661"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5" name="Line 10"/>
            <p:cNvSpPr>
              <a:spLocks noChangeShapeType="1"/>
            </p:cNvSpPr>
            <p:nvPr/>
          </p:nvSpPr>
          <p:spPr bwMode="auto">
            <a:xfrm>
              <a:off x="7056661"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6" name="Line 11"/>
            <p:cNvSpPr>
              <a:spLocks noChangeShapeType="1"/>
            </p:cNvSpPr>
            <p:nvPr/>
          </p:nvSpPr>
          <p:spPr bwMode="auto">
            <a:xfrm>
              <a:off x="711761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9" name="Line 12"/>
            <p:cNvSpPr>
              <a:spLocks noChangeShapeType="1"/>
            </p:cNvSpPr>
            <p:nvPr/>
          </p:nvSpPr>
          <p:spPr bwMode="auto">
            <a:xfrm>
              <a:off x="714988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0" name="Line 13"/>
            <p:cNvSpPr>
              <a:spLocks noChangeShapeType="1"/>
            </p:cNvSpPr>
            <p:nvPr/>
          </p:nvSpPr>
          <p:spPr bwMode="auto">
            <a:xfrm>
              <a:off x="708534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1" name="Line 14"/>
            <p:cNvSpPr>
              <a:spLocks noChangeShapeType="1"/>
            </p:cNvSpPr>
            <p:nvPr/>
          </p:nvSpPr>
          <p:spPr bwMode="auto">
            <a:xfrm>
              <a:off x="721083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2" name="Line 15"/>
            <p:cNvSpPr>
              <a:spLocks noChangeShapeType="1"/>
            </p:cNvSpPr>
            <p:nvPr/>
          </p:nvSpPr>
          <p:spPr bwMode="auto">
            <a:xfrm>
              <a:off x="724310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3" name="Line 16"/>
            <p:cNvSpPr>
              <a:spLocks noChangeShapeType="1"/>
            </p:cNvSpPr>
            <p:nvPr/>
          </p:nvSpPr>
          <p:spPr bwMode="auto">
            <a:xfrm>
              <a:off x="718215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4" name="Line 17"/>
            <p:cNvSpPr>
              <a:spLocks noChangeShapeType="1"/>
            </p:cNvSpPr>
            <p:nvPr/>
          </p:nvSpPr>
          <p:spPr bwMode="auto">
            <a:xfrm>
              <a:off x="73058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5" name="Line 18"/>
            <p:cNvSpPr>
              <a:spLocks noChangeShapeType="1"/>
            </p:cNvSpPr>
            <p:nvPr/>
          </p:nvSpPr>
          <p:spPr bwMode="auto">
            <a:xfrm>
              <a:off x="7338116"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6" name="Line 19"/>
            <p:cNvSpPr>
              <a:spLocks noChangeShapeType="1"/>
            </p:cNvSpPr>
            <p:nvPr/>
          </p:nvSpPr>
          <p:spPr bwMode="auto">
            <a:xfrm>
              <a:off x="72735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7" name="Line 20"/>
            <p:cNvSpPr>
              <a:spLocks noChangeShapeType="1"/>
            </p:cNvSpPr>
            <p:nvPr/>
          </p:nvSpPr>
          <p:spPr bwMode="auto">
            <a:xfrm>
              <a:off x="740086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8" name="Line 21"/>
            <p:cNvSpPr>
              <a:spLocks noChangeShapeType="1"/>
            </p:cNvSpPr>
            <p:nvPr/>
          </p:nvSpPr>
          <p:spPr bwMode="auto">
            <a:xfrm>
              <a:off x="737038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9" name="Rectangle 22"/>
            <p:cNvSpPr>
              <a:spLocks noChangeArrowheads="1"/>
            </p:cNvSpPr>
            <p:nvPr/>
          </p:nvSpPr>
          <p:spPr bwMode="auto">
            <a:xfrm>
              <a:off x="7490495"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0" name="Line 23"/>
            <p:cNvSpPr>
              <a:spLocks noChangeShapeType="1"/>
            </p:cNvSpPr>
            <p:nvPr/>
          </p:nvSpPr>
          <p:spPr bwMode="auto">
            <a:xfrm>
              <a:off x="7490495"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1" name="Line 24"/>
            <p:cNvSpPr>
              <a:spLocks noChangeShapeType="1"/>
            </p:cNvSpPr>
            <p:nvPr/>
          </p:nvSpPr>
          <p:spPr bwMode="auto">
            <a:xfrm>
              <a:off x="7490495"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2" name="Line 25"/>
            <p:cNvSpPr>
              <a:spLocks noChangeShapeType="1"/>
            </p:cNvSpPr>
            <p:nvPr/>
          </p:nvSpPr>
          <p:spPr bwMode="auto">
            <a:xfrm>
              <a:off x="7490495"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3" name="Line 26"/>
            <p:cNvSpPr>
              <a:spLocks noChangeShapeType="1"/>
            </p:cNvSpPr>
            <p:nvPr/>
          </p:nvSpPr>
          <p:spPr bwMode="auto">
            <a:xfrm>
              <a:off x="75514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4" name="Line 27"/>
            <p:cNvSpPr>
              <a:spLocks noChangeShapeType="1"/>
            </p:cNvSpPr>
            <p:nvPr/>
          </p:nvSpPr>
          <p:spPr bwMode="auto">
            <a:xfrm>
              <a:off x="758013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5" name="Line 28"/>
            <p:cNvSpPr>
              <a:spLocks noChangeShapeType="1"/>
            </p:cNvSpPr>
            <p:nvPr/>
          </p:nvSpPr>
          <p:spPr bwMode="auto">
            <a:xfrm>
              <a:off x="75191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6" name="Line 29"/>
            <p:cNvSpPr>
              <a:spLocks noChangeShapeType="1"/>
            </p:cNvSpPr>
            <p:nvPr/>
          </p:nvSpPr>
          <p:spPr bwMode="auto">
            <a:xfrm>
              <a:off x="764287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7" name="Line 30"/>
            <p:cNvSpPr>
              <a:spLocks noChangeShapeType="1"/>
            </p:cNvSpPr>
            <p:nvPr/>
          </p:nvSpPr>
          <p:spPr bwMode="auto">
            <a:xfrm>
              <a:off x="767514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8" name="Line 31"/>
            <p:cNvSpPr>
              <a:spLocks noChangeShapeType="1"/>
            </p:cNvSpPr>
            <p:nvPr/>
          </p:nvSpPr>
          <p:spPr bwMode="auto">
            <a:xfrm>
              <a:off x="761239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9" name="Line 32"/>
            <p:cNvSpPr>
              <a:spLocks noChangeShapeType="1"/>
            </p:cNvSpPr>
            <p:nvPr/>
          </p:nvSpPr>
          <p:spPr bwMode="auto">
            <a:xfrm>
              <a:off x="773968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0" name="Line 33"/>
            <p:cNvSpPr>
              <a:spLocks noChangeShapeType="1"/>
            </p:cNvSpPr>
            <p:nvPr/>
          </p:nvSpPr>
          <p:spPr bwMode="auto">
            <a:xfrm>
              <a:off x="777015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1" name="Line 34"/>
            <p:cNvSpPr>
              <a:spLocks noChangeShapeType="1"/>
            </p:cNvSpPr>
            <p:nvPr/>
          </p:nvSpPr>
          <p:spPr bwMode="auto">
            <a:xfrm>
              <a:off x="770741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2" name="Line 35"/>
            <p:cNvSpPr>
              <a:spLocks noChangeShapeType="1"/>
            </p:cNvSpPr>
            <p:nvPr/>
          </p:nvSpPr>
          <p:spPr bwMode="auto">
            <a:xfrm>
              <a:off x="783110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3" name="Line 36"/>
            <p:cNvSpPr>
              <a:spLocks noChangeShapeType="1"/>
            </p:cNvSpPr>
            <p:nvPr/>
          </p:nvSpPr>
          <p:spPr bwMode="auto">
            <a:xfrm>
              <a:off x="780242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4" name="Rectangle 37"/>
            <p:cNvSpPr>
              <a:spLocks noChangeArrowheads="1"/>
            </p:cNvSpPr>
            <p:nvPr/>
          </p:nvSpPr>
          <p:spPr bwMode="auto">
            <a:xfrm>
              <a:off x="7924329"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5" name="Line 38"/>
            <p:cNvSpPr>
              <a:spLocks noChangeShapeType="1"/>
            </p:cNvSpPr>
            <p:nvPr/>
          </p:nvSpPr>
          <p:spPr bwMode="auto">
            <a:xfrm>
              <a:off x="7924329"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6" name="Line 39"/>
            <p:cNvSpPr>
              <a:spLocks noChangeShapeType="1"/>
            </p:cNvSpPr>
            <p:nvPr/>
          </p:nvSpPr>
          <p:spPr bwMode="auto">
            <a:xfrm>
              <a:off x="7924329"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7" name="Line 40"/>
            <p:cNvSpPr>
              <a:spLocks noChangeShapeType="1"/>
            </p:cNvSpPr>
            <p:nvPr/>
          </p:nvSpPr>
          <p:spPr bwMode="auto">
            <a:xfrm>
              <a:off x="7924329"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8" name="Line 41"/>
            <p:cNvSpPr>
              <a:spLocks noChangeShapeType="1"/>
            </p:cNvSpPr>
            <p:nvPr/>
          </p:nvSpPr>
          <p:spPr bwMode="auto">
            <a:xfrm>
              <a:off x="7981696"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9" name="Line 42"/>
            <p:cNvSpPr>
              <a:spLocks noChangeShapeType="1"/>
            </p:cNvSpPr>
            <p:nvPr/>
          </p:nvSpPr>
          <p:spPr bwMode="auto">
            <a:xfrm>
              <a:off x="801217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0" name="Line 43"/>
            <p:cNvSpPr>
              <a:spLocks noChangeShapeType="1"/>
            </p:cNvSpPr>
            <p:nvPr/>
          </p:nvSpPr>
          <p:spPr bwMode="auto">
            <a:xfrm>
              <a:off x="795301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1" name="Line 44"/>
            <p:cNvSpPr>
              <a:spLocks noChangeShapeType="1"/>
            </p:cNvSpPr>
            <p:nvPr/>
          </p:nvSpPr>
          <p:spPr bwMode="auto">
            <a:xfrm>
              <a:off x="807671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2" name="Line 45"/>
            <p:cNvSpPr>
              <a:spLocks noChangeShapeType="1"/>
            </p:cNvSpPr>
            <p:nvPr/>
          </p:nvSpPr>
          <p:spPr bwMode="auto">
            <a:xfrm>
              <a:off x="81089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3" name="Line 46"/>
            <p:cNvSpPr>
              <a:spLocks noChangeShapeType="1"/>
            </p:cNvSpPr>
            <p:nvPr/>
          </p:nvSpPr>
          <p:spPr bwMode="auto">
            <a:xfrm>
              <a:off x="804444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4" name="Line 47"/>
            <p:cNvSpPr>
              <a:spLocks noChangeShapeType="1"/>
            </p:cNvSpPr>
            <p:nvPr/>
          </p:nvSpPr>
          <p:spPr bwMode="auto">
            <a:xfrm>
              <a:off x="817172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5" name="Line 48"/>
            <p:cNvSpPr>
              <a:spLocks noChangeShapeType="1"/>
            </p:cNvSpPr>
            <p:nvPr/>
          </p:nvSpPr>
          <p:spPr bwMode="auto">
            <a:xfrm>
              <a:off x="820399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6" name="Line 49"/>
            <p:cNvSpPr>
              <a:spLocks noChangeShapeType="1"/>
            </p:cNvSpPr>
            <p:nvPr/>
          </p:nvSpPr>
          <p:spPr bwMode="auto">
            <a:xfrm>
              <a:off x="81412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7" name="Line 50"/>
            <p:cNvSpPr>
              <a:spLocks noChangeShapeType="1"/>
            </p:cNvSpPr>
            <p:nvPr/>
          </p:nvSpPr>
          <p:spPr bwMode="auto">
            <a:xfrm>
              <a:off x="826494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8" name="Line 51"/>
            <p:cNvSpPr>
              <a:spLocks noChangeShapeType="1"/>
            </p:cNvSpPr>
            <p:nvPr/>
          </p:nvSpPr>
          <p:spPr bwMode="auto">
            <a:xfrm>
              <a:off x="823267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9" name="Rectangle 52"/>
            <p:cNvSpPr>
              <a:spLocks noChangeArrowheads="1"/>
            </p:cNvSpPr>
            <p:nvPr/>
          </p:nvSpPr>
          <p:spPr bwMode="auto">
            <a:xfrm>
              <a:off x="6197956"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0" name="Line 53"/>
            <p:cNvSpPr>
              <a:spLocks noChangeShapeType="1"/>
            </p:cNvSpPr>
            <p:nvPr/>
          </p:nvSpPr>
          <p:spPr bwMode="auto">
            <a:xfrm>
              <a:off x="6197956"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1" name="Line 54"/>
            <p:cNvSpPr>
              <a:spLocks noChangeShapeType="1"/>
            </p:cNvSpPr>
            <p:nvPr/>
          </p:nvSpPr>
          <p:spPr bwMode="auto">
            <a:xfrm>
              <a:off x="6197956"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2" name="Line 55"/>
            <p:cNvSpPr>
              <a:spLocks noChangeShapeType="1"/>
            </p:cNvSpPr>
            <p:nvPr/>
          </p:nvSpPr>
          <p:spPr bwMode="auto">
            <a:xfrm>
              <a:off x="6197956"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3" name="Line 56"/>
            <p:cNvSpPr>
              <a:spLocks noChangeShapeType="1"/>
            </p:cNvSpPr>
            <p:nvPr/>
          </p:nvSpPr>
          <p:spPr bwMode="auto">
            <a:xfrm>
              <a:off x="625532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4" name="Line 57"/>
            <p:cNvSpPr>
              <a:spLocks noChangeShapeType="1"/>
            </p:cNvSpPr>
            <p:nvPr/>
          </p:nvSpPr>
          <p:spPr bwMode="auto">
            <a:xfrm>
              <a:off x="628759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5" name="Line 58"/>
            <p:cNvSpPr>
              <a:spLocks noChangeShapeType="1"/>
            </p:cNvSpPr>
            <p:nvPr/>
          </p:nvSpPr>
          <p:spPr bwMode="auto">
            <a:xfrm>
              <a:off x="622663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6" name="Line 59"/>
            <p:cNvSpPr>
              <a:spLocks noChangeShapeType="1"/>
            </p:cNvSpPr>
            <p:nvPr/>
          </p:nvSpPr>
          <p:spPr bwMode="auto">
            <a:xfrm>
              <a:off x="635033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7" name="Line 60"/>
            <p:cNvSpPr>
              <a:spLocks noChangeShapeType="1"/>
            </p:cNvSpPr>
            <p:nvPr/>
          </p:nvSpPr>
          <p:spPr bwMode="auto">
            <a:xfrm>
              <a:off x="638260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8" name="Line 61"/>
            <p:cNvSpPr>
              <a:spLocks noChangeShapeType="1"/>
            </p:cNvSpPr>
            <p:nvPr/>
          </p:nvSpPr>
          <p:spPr bwMode="auto">
            <a:xfrm>
              <a:off x="631806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9" name="Line 62"/>
            <p:cNvSpPr>
              <a:spLocks noChangeShapeType="1"/>
            </p:cNvSpPr>
            <p:nvPr/>
          </p:nvSpPr>
          <p:spPr bwMode="auto">
            <a:xfrm>
              <a:off x="644534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0" name="Line 63"/>
            <p:cNvSpPr>
              <a:spLocks noChangeShapeType="1"/>
            </p:cNvSpPr>
            <p:nvPr/>
          </p:nvSpPr>
          <p:spPr bwMode="auto">
            <a:xfrm>
              <a:off x="647761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1" name="Line 64"/>
            <p:cNvSpPr>
              <a:spLocks noChangeShapeType="1"/>
            </p:cNvSpPr>
            <p:nvPr/>
          </p:nvSpPr>
          <p:spPr bwMode="auto">
            <a:xfrm>
              <a:off x="641487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2" name="Line 65"/>
            <p:cNvSpPr>
              <a:spLocks noChangeShapeType="1"/>
            </p:cNvSpPr>
            <p:nvPr/>
          </p:nvSpPr>
          <p:spPr bwMode="auto">
            <a:xfrm>
              <a:off x="653857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3" name="Line 66"/>
            <p:cNvSpPr>
              <a:spLocks noChangeShapeType="1"/>
            </p:cNvSpPr>
            <p:nvPr/>
          </p:nvSpPr>
          <p:spPr bwMode="auto">
            <a:xfrm>
              <a:off x="650630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4" name="Rectangle 67"/>
            <p:cNvSpPr>
              <a:spLocks noChangeArrowheads="1"/>
            </p:cNvSpPr>
            <p:nvPr/>
          </p:nvSpPr>
          <p:spPr bwMode="auto">
            <a:xfrm>
              <a:off x="6629997" y="6022050"/>
              <a:ext cx="367505"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5" name="Line 68"/>
            <p:cNvSpPr>
              <a:spLocks noChangeShapeType="1"/>
            </p:cNvSpPr>
            <p:nvPr/>
          </p:nvSpPr>
          <p:spPr bwMode="auto">
            <a:xfrm>
              <a:off x="6629997"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6" name="Line 69"/>
            <p:cNvSpPr>
              <a:spLocks noChangeShapeType="1"/>
            </p:cNvSpPr>
            <p:nvPr/>
          </p:nvSpPr>
          <p:spPr bwMode="auto">
            <a:xfrm>
              <a:off x="6629997"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7" name="Line 70"/>
            <p:cNvSpPr>
              <a:spLocks noChangeShapeType="1"/>
            </p:cNvSpPr>
            <p:nvPr/>
          </p:nvSpPr>
          <p:spPr bwMode="auto">
            <a:xfrm>
              <a:off x="6629997"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8" name="Line 71"/>
            <p:cNvSpPr>
              <a:spLocks noChangeShapeType="1"/>
            </p:cNvSpPr>
            <p:nvPr/>
          </p:nvSpPr>
          <p:spPr bwMode="auto">
            <a:xfrm>
              <a:off x="668736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9" name="Line 72"/>
            <p:cNvSpPr>
              <a:spLocks noChangeShapeType="1"/>
            </p:cNvSpPr>
            <p:nvPr/>
          </p:nvSpPr>
          <p:spPr bwMode="auto">
            <a:xfrm>
              <a:off x="671963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0" name="Line 73"/>
            <p:cNvSpPr>
              <a:spLocks noChangeShapeType="1"/>
            </p:cNvSpPr>
            <p:nvPr/>
          </p:nvSpPr>
          <p:spPr bwMode="auto">
            <a:xfrm>
              <a:off x="665688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1" name="Line 74"/>
            <p:cNvSpPr>
              <a:spLocks noChangeShapeType="1"/>
            </p:cNvSpPr>
            <p:nvPr/>
          </p:nvSpPr>
          <p:spPr bwMode="auto">
            <a:xfrm>
              <a:off x="678417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2" name="Line 75"/>
            <p:cNvSpPr>
              <a:spLocks noChangeShapeType="1"/>
            </p:cNvSpPr>
            <p:nvPr/>
          </p:nvSpPr>
          <p:spPr bwMode="auto">
            <a:xfrm>
              <a:off x="681643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3" name="Line 76"/>
            <p:cNvSpPr>
              <a:spLocks noChangeShapeType="1"/>
            </p:cNvSpPr>
            <p:nvPr/>
          </p:nvSpPr>
          <p:spPr bwMode="auto">
            <a:xfrm>
              <a:off x="675190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4" name="Line 77"/>
            <p:cNvSpPr>
              <a:spLocks noChangeShapeType="1"/>
            </p:cNvSpPr>
            <p:nvPr/>
          </p:nvSpPr>
          <p:spPr bwMode="auto">
            <a:xfrm>
              <a:off x="687918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5" name="Line 78"/>
            <p:cNvSpPr>
              <a:spLocks noChangeShapeType="1"/>
            </p:cNvSpPr>
            <p:nvPr/>
          </p:nvSpPr>
          <p:spPr bwMode="auto">
            <a:xfrm>
              <a:off x="690786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6" name="Line 79"/>
            <p:cNvSpPr>
              <a:spLocks noChangeShapeType="1"/>
            </p:cNvSpPr>
            <p:nvPr/>
          </p:nvSpPr>
          <p:spPr bwMode="auto">
            <a:xfrm>
              <a:off x="684691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7" name="Line 80"/>
            <p:cNvSpPr>
              <a:spLocks noChangeShapeType="1"/>
            </p:cNvSpPr>
            <p:nvPr/>
          </p:nvSpPr>
          <p:spPr bwMode="auto">
            <a:xfrm>
              <a:off x="697240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8" name="Line 81"/>
            <p:cNvSpPr>
              <a:spLocks noChangeShapeType="1"/>
            </p:cNvSpPr>
            <p:nvPr/>
          </p:nvSpPr>
          <p:spPr bwMode="auto">
            <a:xfrm>
              <a:off x="694013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9" name="Rectangle 82"/>
            <p:cNvSpPr>
              <a:spLocks noChangeArrowheads="1"/>
            </p:cNvSpPr>
            <p:nvPr/>
          </p:nvSpPr>
          <p:spPr bwMode="auto">
            <a:xfrm>
              <a:off x="7856206" y="6185185"/>
              <a:ext cx="786998" cy="2097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0" name="Rectangle 83"/>
            <p:cNvSpPr>
              <a:spLocks noChangeArrowheads="1"/>
            </p:cNvSpPr>
            <p:nvPr/>
          </p:nvSpPr>
          <p:spPr bwMode="auto">
            <a:xfrm>
              <a:off x="8465726" y="6111685"/>
              <a:ext cx="95014" cy="11652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1" name="Rectangle 87"/>
            <p:cNvSpPr>
              <a:spLocks noChangeArrowheads="1"/>
            </p:cNvSpPr>
            <p:nvPr/>
          </p:nvSpPr>
          <p:spPr bwMode="auto">
            <a:xfrm>
              <a:off x="6197956" y="6262272"/>
              <a:ext cx="57367" cy="10397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2" name="Rectangle 88"/>
            <p:cNvSpPr>
              <a:spLocks noChangeArrowheads="1"/>
            </p:cNvSpPr>
            <p:nvPr/>
          </p:nvSpPr>
          <p:spPr bwMode="auto">
            <a:xfrm>
              <a:off x="8512336" y="6290955"/>
              <a:ext cx="57367" cy="10397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3" name="Rectangle 89"/>
            <p:cNvSpPr>
              <a:spLocks noChangeArrowheads="1"/>
            </p:cNvSpPr>
            <p:nvPr/>
          </p:nvSpPr>
          <p:spPr bwMode="auto">
            <a:xfrm>
              <a:off x="7901025"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4" name="Rectangle 90"/>
            <p:cNvSpPr>
              <a:spLocks noChangeArrowheads="1"/>
            </p:cNvSpPr>
            <p:nvPr/>
          </p:nvSpPr>
          <p:spPr bwMode="auto">
            <a:xfrm>
              <a:off x="8096429" y="6289162"/>
              <a:ext cx="177478"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5" name="Rectangle 91"/>
            <p:cNvSpPr>
              <a:spLocks noChangeArrowheads="1"/>
            </p:cNvSpPr>
            <p:nvPr/>
          </p:nvSpPr>
          <p:spPr bwMode="auto">
            <a:xfrm>
              <a:off x="8293626"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6" name="Rectangle 92"/>
            <p:cNvSpPr>
              <a:spLocks noChangeArrowheads="1"/>
            </p:cNvSpPr>
            <p:nvPr/>
          </p:nvSpPr>
          <p:spPr bwMode="auto">
            <a:xfrm>
              <a:off x="8293626"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7" name="Rectangle 99"/>
            <p:cNvSpPr>
              <a:spLocks noChangeArrowheads="1"/>
            </p:cNvSpPr>
            <p:nvPr/>
          </p:nvSpPr>
          <p:spPr bwMode="auto">
            <a:xfrm>
              <a:off x="6592351" y="6289162"/>
              <a:ext cx="19720"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8" name="Oval 100"/>
            <p:cNvSpPr>
              <a:spLocks noChangeArrowheads="1"/>
            </p:cNvSpPr>
            <p:nvPr/>
          </p:nvSpPr>
          <p:spPr bwMode="auto">
            <a:xfrm>
              <a:off x="6534984" y="6212076"/>
              <a:ext cx="130868"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9" name="Rectangle 101"/>
            <p:cNvSpPr>
              <a:spLocks noChangeArrowheads="1"/>
            </p:cNvSpPr>
            <p:nvPr/>
          </p:nvSpPr>
          <p:spPr bwMode="auto">
            <a:xfrm>
              <a:off x="6357506" y="6289162"/>
              <a:ext cx="17927"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0" name="Oval 102"/>
            <p:cNvSpPr>
              <a:spLocks noChangeArrowheads="1"/>
            </p:cNvSpPr>
            <p:nvPr/>
          </p:nvSpPr>
          <p:spPr bwMode="auto">
            <a:xfrm>
              <a:off x="6300140" y="6212076"/>
              <a:ext cx="130868"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1" name="Rectangle 103"/>
            <p:cNvSpPr>
              <a:spLocks noChangeArrowheads="1"/>
            </p:cNvSpPr>
            <p:nvPr/>
          </p:nvSpPr>
          <p:spPr bwMode="auto">
            <a:xfrm>
              <a:off x="6828988" y="6289162"/>
              <a:ext cx="17927"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2" name="Oval 104"/>
            <p:cNvSpPr>
              <a:spLocks noChangeArrowheads="1"/>
            </p:cNvSpPr>
            <p:nvPr/>
          </p:nvSpPr>
          <p:spPr bwMode="auto">
            <a:xfrm>
              <a:off x="6771621" y="6212076"/>
              <a:ext cx="129075"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63" name="Group 162"/>
          <p:cNvGrpSpPr/>
          <p:nvPr/>
        </p:nvGrpSpPr>
        <p:grpSpPr>
          <a:xfrm>
            <a:off x="2918666" y="4898729"/>
            <a:ext cx="1389870" cy="1552500"/>
            <a:chOff x="928864" y="1668462"/>
            <a:chExt cx="1389870" cy="1552500"/>
          </a:xfrm>
        </p:grpSpPr>
        <p:pic>
          <p:nvPicPr>
            <p:cNvPr id="164" name="Picture 163"/>
            <p:cNvPicPr>
              <a:picLocks noChangeAspect="1"/>
            </p:cNvPicPr>
            <p:nvPr/>
          </p:nvPicPr>
          <p:blipFill>
            <a:blip r:embed="rId3"/>
            <a:stretch>
              <a:fillRect/>
            </a:stretch>
          </p:blipFill>
          <p:spPr>
            <a:xfrm>
              <a:off x="928864" y="2031006"/>
              <a:ext cx="261563" cy="1181250"/>
            </a:xfrm>
            <a:prstGeom prst="rect">
              <a:avLst/>
            </a:prstGeom>
          </p:spPr>
        </p:pic>
        <p:pic>
          <p:nvPicPr>
            <p:cNvPr id="165" name="Picture 164"/>
            <p:cNvPicPr>
              <a:picLocks noChangeAspect="1"/>
            </p:cNvPicPr>
            <p:nvPr/>
          </p:nvPicPr>
          <p:blipFill>
            <a:blip r:embed="rId4">
              <a:duotone>
                <a:prstClr val="black"/>
                <a:srgbClr val="0078D7">
                  <a:tint val="45000"/>
                  <a:satMod val="400000"/>
                </a:srgbClr>
              </a:duotone>
            </a:blip>
            <a:stretch>
              <a:fillRect/>
            </a:stretch>
          </p:blipFill>
          <p:spPr>
            <a:xfrm>
              <a:off x="1297796" y="1668462"/>
              <a:ext cx="1020938" cy="1552500"/>
            </a:xfrm>
            <a:prstGeom prst="rect">
              <a:avLst/>
            </a:prstGeom>
          </p:spPr>
        </p:pic>
      </p:grpSp>
      <p:pic>
        <p:nvPicPr>
          <p:cNvPr id="166" name="Picture 165"/>
          <p:cNvPicPr>
            <a:picLocks noChangeAspect="1"/>
          </p:cNvPicPr>
          <p:nvPr/>
        </p:nvPicPr>
        <p:blipFill>
          <a:blip r:embed="rId5"/>
          <a:stretch>
            <a:fillRect/>
          </a:stretch>
        </p:blipFill>
        <p:spPr>
          <a:xfrm>
            <a:off x="9147522" y="5917040"/>
            <a:ext cx="1180701" cy="532339"/>
          </a:xfrm>
          <a:prstGeom prst="rect">
            <a:avLst/>
          </a:prstGeom>
        </p:spPr>
      </p:pic>
      <p:grpSp>
        <p:nvGrpSpPr>
          <p:cNvPr id="167" name="Group 166"/>
          <p:cNvGrpSpPr>
            <a:grpSpLocks noChangeAspect="1"/>
          </p:cNvGrpSpPr>
          <p:nvPr/>
        </p:nvGrpSpPr>
        <p:grpSpPr>
          <a:xfrm flipH="1">
            <a:off x="2249933" y="6108615"/>
            <a:ext cx="609574" cy="308546"/>
            <a:chOff x="8669338" y="5356226"/>
            <a:chExt cx="128588" cy="65087"/>
          </a:xfrm>
        </p:grpSpPr>
        <p:sp>
          <p:nvSpPr>
            <p:cNvPr id="168" name="Freeform 105"/>
            <p:cNvSpPr>
              <a:spLocks/>
            </p:cNvSpPr>
            <p:nvPr/>
          </p:nvSpPr>
          <p:spPr bwMode="auto">
            <a:xfrm>
              <a:off x="8669338" y="5378451"/>
              <a:ext cx="128588" cy="31750"/>
            </a:xfrm>
            <a:custGeom>
              <a:avLst/>
              <a:gdLst>
                <a:gd name="T0" fmla="*/ 40 w 46"/>
                <a:gd name="T1" fmla="*/ 0 h 11"/>
                <a:gd name="T2" fmla="*/ 6 w 46"/>
                <a:gd name="T3" fmla="*/ 0 h 11"/>
                <a:gd name="T4" fmla="*/ 0 w 46"/>
                <a:gd name="T5" fmla="*/ 6 h 11"/>
                <a:gd name="T6" fmla="*/ 0 w 46"/>
                <a:gd name="T7" fmla="*/ 11 h 11"/>
                <a:gd name="T8" fmla="*/ 46 w 46"/>
                <a:gd name="T9" fmla="*/ 11 h 11"/>
                <a:gd name="T10" fmla="*/ 46 w 46"/>
                <a:gd name="T11" fmla="*/ 6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3"/>
                    <a:pt x="0" y="6"/>
                  </a:cubicBezTo>
                  <a:cubicBezTo>
                    <a:pt x="0" y="11"/>
                    <a:pt x="0" y="11"/>
                    <a:pt x="0" y="11"/>
                  </a:cubicBezTo>
                  <a:cubicBezTo>
                    <a:pt x="46" y="11"/>
                    <a:pt x="46" y="11"/>
                    <a:pt x="46" y="11"/>
                  </a:cubicBezTo>
                  <a:cubicBezTo>
                    <a:pt x="46" y="6"/>
                    <a:pt x="46" y="6"/>
                    <a:pt x="46" y="6"/>
                  </a:cubicBezTo>
                  <a:cubicBezTo>
                    <a:pt x="46" y="3"/>
                    <a:pt x="43" y="0"/>
                    <a:pt x="40" y="0"/>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9" name="Freeform 106"/>
            <p:cNvSpPr>
              <a:spLocks/>
            </p:cNvSpPr>
            <p:nvPr/>
          </p:nvSpPr>
          <p:spPr bwMode="auto">
            <a:xfrm>
              <a:off x="8710613" y="5356226"/>
              <a:ext cx="57150" cy="26988"/>
            </a:xfrm>
            <a:custGeom>
              <a:avLst/>
              <a:gdLst>
                <a:gd name="T0" fmla="*/ 14 w 20"/>
                <a:gd name="T1" fmla="*/ 0 h 10"/>
                <a:gd name="T2" fmla="*/ 6 w 20"/>
                <a:gd name="T3" fmla="*/ 0 h 10"/>
                <a:gd name="T4" fmla="*/ 0 w 20"/>
                <a:gd name="T5" fmla="*/ 6 h 10"/>
                <a:gd name="T6" fmla="*/ 0 w 20"/>
                <a:gd name="T7" fmla="*/ 10 h 10"/>
                <a:gd name="T8" fmla="*/ 20 w 20"/>
                <a:gd name="T9" fmla="*/ 10 h 10"/>
                <a:gd name="T10" fmla="*/ 20 w 20"/>
                <a:gd name="T11" fmla="*/ 6 h 10"/>
                <a:gd name="T12" fmla="*/ 14 w 2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14" y="0"/>
                  </a:moveTo>
                  <a:cubicBezTo>
                    <a:pt x="6" y="0"/>
                    <a:pt x="6" y="0"/>
                    <a:pt x="6" y="0"/>
                  </a:cubicBezTo>
                  <a:cubicBezTo>
                    <a:pt x="3" y="0"/>
                    <a:pt x="0" y="2"/>
                    <a:pt x="0" y="6"/>
                  </a:cubicBezTo>
                  <a:cubicBezTo>
                    <a:pt x="0" y="10"/>
                    <a:pt x="0" y="10"/>
                    <a:pt x="0" y="10"/>
                  </a:cubicBezTo>
                  <a:cubicBezTo>
                    <a:pt x="20" y="10"/>
                    <a:pt x="20" y="10"/>
                    <a:pt x="20" y="10"/>
                  </a:cubicBezTo>
                  <a:cubicBezTo>
                    <a:pt x="20" y="6"/>
                    <a:pt x="20" y="6"/>
                    <a:pt x="20" y="6"/>
                  </a:cubicBezTo>
                  <a:cubicBezTo>
                    <a:pt x="20" y="2"/>
                    <a:pt x="17" y="0"/>
                    <a:pt x="14" y="0"/>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0" name="Oval 107"/>
            <p:cNvSpPr>
              <a:spLocks noChangeArrowheads="1"/>
            </p:cNvSpPr>
            <p:nvPr/>
          </p:nvSpPr>
          <p:spPr bwMode="auto">
            <a:xfrm>
              <a:off x="8685213" y="5395913"/>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1" name="Oval 108"/>
            <p:cNvSpPr>
              <a:spLocks noChangeArrowheads="1"/>
            </p:cNvSpPr>
            <p:nvPr/>
          </p:nvSpPr>
          <p:spPr bwMode="auto">
            <a:xfrm>
              <a:off x="8761413" y="5395913"/>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72" name="Group 171"/>
          <p:cNvGrpSpPr>
            <a:grpSpLocks noChangeAspect="1"/>
          </p:cNvGrpSpPr>
          <p:nvPr/>
        </p:nvGrpSpPr>
        <p:grpSpPr>
          <a:xfrm>
            <a:off x="4390322" y="6050306"/>
            <a:ext cx="1365901" cy="369668"/>
            <a:chOff x="8062913" y="5400676"/>
            <a:chExt cx="346075" cy="93662"/>
          </a:xfrm>
        </p:grpSpPr>
        <p:sp>
          <p:nvSpPr>
            <p:cNvPr id="173" name="Freeform 109"/>
            <p:cNvSpPr>
              <a:spLocks/>
            </p:cNvSpPr>
            <p:nvPr/>
          </p:nvSpPr>
          <p:spPr bwMode="auto">
            <a:xfrm>
              <a:off x="8291513" y="5411788"/>
              <a:ext cx="117475" cy="68263"/>
            </a:xfrm>
            <a:custGeom>
              <a:avLst/>
              <a:gdLst>
                <a:gd name="T0" fmla="*/ 20 w 42"/>
                <a:gd name="T1" fmla="*/ 19 h 24"/>
                <a:gd name="T2" fmla="*/ 20 w 42"/>
                <a:gd name="T3" fmla="*/ 0 h 24"/>
                <a:gd name="T4" fmla="*/ 29 w 42"/>
                <a:gd name="T5" fmla="*/ 0 h 24"/>
                <a:gd name="T6" fmla="*/ 35 w 42"/>
                <a:gd name="T7" fmla="*/ 6 h 24"/>
                <a:gd name="T8" fmla="*/ 35 w 42"/>
                <a:gd name="T9" fmla="*/ 14 h 24"/>
                <a:gd name="T10" fmla="*/ 36 w 42"/>
                <a:gd name="T11" fmla="*/ 14 h 24"/>
                <a:gd name="T12" fmla="*/ 42 w 42"/>
                <a:gd name="T13" fmla="*/ 20 h 24"/>
                <a:gd name="T14" fmla="*/ 42 w 42"/>
                <a:gd name="T15" fmla="*/ 24 h 24"/>
                <a:gd name="T16" fmla="*/ 0 w 42"/>
                <a:gd name="T17" fmla="*/ 24 h 24"/>
                <a:gd name="T18" fmla="*/ 0 w 42"/>
                <a:gd name="T19" fmla="*/ 19 h 24"/>
                <a:gd name="T20" fmla="*/ 20 w 42"/>
                <a:gd name="T2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4">
                  <a:moveTo>
                    <a:pt x="20" y="19"/>
                  </a:moveTo>
                  <a:cubicBezTo>
                    <a:pt x="20" y="0"/>
                    <a:pt x="20" y="0"/>
                    <a:pt x="20" y="0"/>
                  </a:cubicBezTo>
                  <a:cubicBezTo>
                    <a:pt x="29" y="0"/>
                    <a:pt x="29" y="0"/>
                    <a:pt x="29" y="0"/>
                  </a:cubicBezTo>
                  <a:cubicBezTo>
                    <a:pt x="33" y="0"/>
                    <a:pt x="35" y="3"/>
                    <a:pt x="35" y="6"/>
                  </a:cubicBezTo>
                  <a:cubicBezTo>
                    <a:pt x="35" y="14"/>
                    <a:pt x="35" y="14"/>
                    <a:pt x="35" y="14"/>
                  </a:cubicBezTo>
                  <a:cubicBezTo>
                    <a:pt x="36" y="14"/>
                    <a:pt x="36" y="14"/>
                    <a:pt x="36" y="14"/>
                  </a:cubicBezTo>
                  <a:cubicBezTo>
                    <a:pt x="40" y="14"/>
                    <a:pt x="42" y="16"/>
                    <a:pt x="42" y="20"/>
                  </a:cubicBezTo>
                  <a:cubicBezTo>
                    <a:pt x="42" y="24"/>
                    <a:pt x="42" y="24"/>
                    <a:pt x="42" y="24"/>
                  </a:cubicBezTo>
                  <a:cubicBezTo>
                    <a:pt x="0" y="24"/>
                    <a:pt x="0" y="24"/>
                    <a:pt x="0" y="24"/>
                  </a:cubicBezTo>
                  <a:cubicBezTo>
                    <a:pt x="0" y="19"/>
                    <a:pt x="0" y="19"/>
                    <a:pt x="0" y="19"/>
                  </a:cubicBezTo>
                  <a:lnTo>
                    <a:pt x="2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4" name="Oval 110"/>
            <p:cNvSpPr>
              <a:spLocks noChangeArrowheads="1"/>
            </p:cNvSpPr>
            <p:nvPr/>
          </p:nvSpPr>
          <p:spPr bwMode="auto">
            <a:xfrm>
              <a:off x="8369300"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5" name="Oval 111"/>
            <p:cNvSpPr>
              <a:spLocks noChangeArrowheads="1"/>
            </p:cNvSpPr>
            <p:nvPr/>
          </p:nvSpPr>
          <p:spPr bwMode="auto">
            <a:xfrm>
              <a:off x="8302625"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6" name="Rectangle 112"/>
            <p:cNvSpPr>
              <a:spLocks noChangeArrowheads="1"/>
            </p:cNvSpPr>
            <p:nvPr/>
          </p:nvSpPr>
          <p:spPr bwMode="auto">
            <a:xfrm>
              <a:off x="8062913" y="5400676"/>
              <a:ext cx="284163" cy="65088"/>
            </a:xfrm>
            <a:prstGeom prst="rect">
              <a:avLst/>
            </a:prstGeom>
            <a:solidFill>
              <a:srgbClr val="008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7" name="Oval 113"/>
            <p:cNvSpPr>
              <a:spLocks noChangeArrowheads="1"/>
            </p:cNvSpPr>
            <p:nvPr/>
          </p:nvSpPr>
          <p:spPr bwMode="auto">
            <a:xfrm>
              <a:off x="8062913"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8" name="Oval 114"/>
            <p:cNvSpPr>
              <a:spLocks noChangeArrowheads="1"/>
            </p:cNvSpPr>
            <p:nvPr/>
          </p:nvSpPr>
          <p:spPr bwMode="auto">
            <a:xfrm>
              <a:off x="8093075"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79" name="Group 178"/>
          <p:cNvGrpSpPr/>
          <p:nvPr/>
        </p:nvGrpSpPr>
        <p:grpSpPr>
          <a:xfrm>
            <a:off x="10857460" y="5606321"/>
            <a:ext cx="1089701" cy="812487"/>
            <a:chOff x="6375400" y="3389313"/>
            <a:chExt cx="1627188" cy="1290637"/>
          </a:xfrm>
        </p:grpSpPr>
        <p:sp>
          <p:nvSpPr>
            <p:cNvPr id="180" name="Freeform 191"/>
            <p:cNvSpPr>
              <a:spLocks/>
            </p:cNvSpPr>
            <p:nvPr/>
          </p:nvSpPr>
          <p:spPr bwMode="auto">
            <a:xfrm>
              <a:off x="6375400" y="4064000"/>
              <a:ext cx="1627188" cy="615950"/>
            </a:xfrm>
            <a:custGeom>
              <a:avLst/>
              <a:gdLst>
                <a:gd name="T0" fmla="*/ 0 w 1025"/>
                <a:gd name="T1" fmla="*/ 0 h 388"/>
                <a:gd name="T2" fmla="*/ 0 w 1025"/>
                <a:gd name="T3" fmla="*/ 388 h 388"/>
                <a:gd name="T4" fmla="*/ 273 w 1025"/>
                <a:gd name="T5" fmla="*/ 388 h 388"/>
                <a:gd name="T6" fmla="*/ 273 w 1025"/>
                <a:gd name="T7" fmla="*/ 280 h 388"/>
                <a:gd name="T8" fmla="*/ 504 w 1025"/>
                <a:gd name="T9" fmla="*/ 280 h 388"/>
                <a:gd name="T10" fmla="*/ 504 w 1025"/>
                <a:gd name="T11" fmla="*/ 388 h 388"/>
                <a:gd name="T12" fmla="*/ 1025 w 1025"/>
                <a:gd name="T13" fmla="*/ 388 h 388"/>
                <a:gd name="T14" fmla="*/ 1025 w 1025"/>
                <a:gd name="T15" fmla="*/ 0 h 388"/>
                <a:gd name="T16" fmla="*/ 0 w 1025"/>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388">
                  <a:moveTo>
                    <a:pt x="0" y="0"/>
                  </a:moveTo>
                  <a:lnTo>
                    <a:pt x="0" y="388"/>
                  </a:lnTo>
                  <a:lnTo>
                    <a:pt x="273" y="388"/>
                  </a:lnTo>
                  <a:lnTo>
                    <a:pt x="273" y="280"/>
                  </a:lnTo>
                  <a:lnTo>
                    <a:pt x="504" y="280"/>
                  </a:lnTo>
                  <a:lnTo>
                    <a:pt x="504" y="388"/>
                  </a:lnTo>
                  <a:lnTo>
                    <a:pt x="1025" y="388"/>
                  </a:lnTo>
                  <a:lnTo>
                    <a:pt x="1025" y="0"/>
                  </a:lnTo>
                  <a:lnTo>
                    <a:pt x="0" y="0"/>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1" name="Rectangle 192"/>
            <p:cNvSpPr>
              <a:spLocks noChangeArrowheads="1"/>
            </p:cNvSpPr>
            <p:nvPr/>
          </p:nvSpPr>
          <p:spPr bwMode="auto">
            <a:xfrm>
              <a:off x="7673975" y="4064000"/>
              <a:ext cx="328613" cy="615950"/>
            </a:xfrm>
            <a:prstGeom prst="rect">
              <a:avLst/>
            </a:pr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2" name="Rectangle 193"/>
            <p:cNvSpPr>
              <a:spLocks noChangeArrowheads="1"/>
            </p:cNvSpPr>
            <p:nvPr/>
          </p:nvSpPr>
          <p:spPr bwMode="auto">
            <a:xfrm>
              <a:off x="6718300"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3" name="Rectangle 194"/>
            <p:cNvSpPr>
              <a:spLocks noChangeArrowheads="1"/>
            </p:cNvSpPr>
            <p:nvPr/>
          </p:nvSpPr>
          <p:spPr bwMode="auto">
            <a:xfrm>
              <a:off x="6505575"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4" name="Rectangle 195"/>
            <p:cNvSpPr>
              <a:spLocks noChangeArrowheads="1"/>
            </p:cNvSpPr>
            <p:nvPr/>
          </p:nvSpPr>
          <p:spPr bwMode="auto">
            <a:xfrm>
              <a:off x="6943725"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5" name="Rectangle 196"/>
            <p:cNvSpPr>
              <a:spLocks noChangeArrowheads="1"/>
            </p:cNvSpPr>
            <p:nvPr/>
          </p:nvSpPr>
          <p:spPr bwMode="auto">
            <a:xfrm>
              <a:off x="7175500" y="4316413"/>
              <a:ext cx="85725"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6" name="Rectangle 197"/>
            <p:cNvSpPr>
              <a:spLocks noChangeArrowheads="1"/>
            </p:cNvSpPr>
            <p:nvPr/>
          </p:nvSpPr>
          <p:spPr bwMode="auto">
            <a:xfrm>
              <a:off x="7402513" y="4316413"/>
              <a:ext cx="85725"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7" name="Freeform 198"/>
            <p:cNvSpPr>
              <a:spLocks/>
            </p:cNvSpPr>
            <p:nvPr/>
          </p:nvSpPr>
          <p:spPr bwMode="auto">
            <a:xfrm>
              <a:off x="7080250" y="3389313"/>
              <a:ext cx="201613" cy="136525"/>
            </a:xfrm>
            <a:custGeom>
              <a:avLst/>
              <a:gdLst>
                <a:gd name="T0" fmla="*/ 127 w 127"/>
                <a:gd name="T1" fmla="*/ 86 h 86"/>
                <a:gd name="T2" fmla="*/ 124 w 127"/>
                <a:gd name="T3" fmla="*/ 0 h 86"/>
                <a:gd name="T4" fmla="*/ 6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6"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8" name="Freeform 199"/>
            <p:cNvSpPr>
              <a:spLocks/>
            </p:cNvSpPr>
            <p:nvPr/>
          </p:nvSpPr>
          <p:spPr bwMode="auto">
            <a:xfrm>
              <a:off x="6637338" y="3389313"/>
              <a:ext cx="201613" cy="136525"/>
            </a:xfrm>
            <a:custGeom>
              <a:avLst/>
              <a:gdLst>
                <a:gd name="T0" fmla="*/ 127 w 127"/>
                <a:gd name="T1" fmla="*/ 86 h 86"/>
                <a:gd name="T2" fmla="*/ 120 w 127"/>
                <a:gd name="T3" fmla="*/ 0 h 86"/>
                <a:gd name="T4" fmla="*/ 3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0" y="0"/>
                  </a:lnTo>
                  <a:lnTo>
                    <a:pt x="3"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9" name="Freeform 200"/>
            <p:cNvSpPr>
              <a:spLocks/>
            </p:cNvSpPr>
            <p:nvPr/>
          </p:nvSpPr>
          <p:spPr bwMode="auto">
            <a:xfrm>
              <a:off x="7527925" y="3389313"/>
              <a:ext cx="201613" cy="136525"/>
            </a:xfrm>
            <a:custGeom>
              <a:avLst/>
              <a:gdLst>
                <a:gd name="T0" fmla="*/ 127 w 127"/>
                <a:gd name="T1" fmla="*/ 86 h 86"/>
                <a:gd name="T2" fmla="*/ 124 w 127"/>
                <a:gd name="T3" fmla="*/ 0 h 86"/>
                <a:gd name="T4" fmla="*/ 4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4"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0" name="Freeform 201"/>
            <p:cNvSpPr>
              <a:spLocks/>
            </p:cNvSpPr>
            <p:nvPr/>
          </p:nvSpPr>
          <p:spPr bwMode="auto">
            <a:xfrm>
              <a:off x="6607175" y="3556000"/>
              <a:ext cx="257175" cy="508000"/>
            </a:xfrm>
            <a:custGeom>
              <a:avLst/>
              <a:gdLst>
                <a:gd name="T0" fmla="*/ 16 w 162"/>
                <a:gd name="T1" fmla="*/ 0 h 320"/>
                <a:gd name="T2" fmla="*/ 0 w 162"/>
                <a:gd name="T3" fmla="*/ 320 h 320"/>
                <a:gd name="T4" fmla="*/ 162 w 162"/>
                <a:gd name="T5" fmla="*/ 320 h 320"/>
                <a:gd name="T6" fmla="*/ 146 w 162"/>
                <a:gd name="T7" fmla="*/ 0 h 320"/>
                <a:gd name="T8" fmla="*/ 16 w 162"/>
                <a:gd name="T9" fmla="*/ 0 h 320"/>
              </a:gdLst>
              <a:ahLst/>
              <a:cxnLst>
                <a:cxn ang="0">
                  <a:pos x="T0" y="T1"/>
                </a:cxn>
                <a:cxn ang="0">
                  <a:pos x="T2" y="T3"/>
                </a:cxn>
                <a:cxn ang="0">
                  <a:pos x="T4" y="T5"/>
                </a:cxn>
                <a:cxn ang="0">
                  <a:pos x="T6" y="T7"/>
                </a:cxn>
                <a:cxn ang="0">
                  <a:pos x="T8" y="T9"/>
                </a:cxn>
              </a:cxnLst>
              <a:rect l="0" t="0" r="r" b="b"/>
              <a:pathLst>
                <a:path w="162" h="320">
                  <a:moveTo>
                    <a:pt x="16" y="0"/>
                  </a:moveTo>
                  <a:lnTo>
                    <a:pt x="0" y="320"/>
                  </a:lnTo>
                  <a:lnTo>
                    <a:pt x="162" y="320"/>
                  </a:lnTo>
                  <a:lnTo>
                    <a:pt x="146" y="0"/>
                  </a:lnTo>
                  <a:lnTo>
                    <a:pt x="16"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1" name="Freeform 202"/>
            <p:cNvSpPr>
              <a:spLocks/>
            </p:cNvSpPr>
            <p:nvPr/>
          </p:nvSpPr>
          <p:spPr bwMode="auto">
            <a:xfrm>
              <a:off x="7497763" y="3556000"/>
              <a:ext cx="261938" cy="508000"/>
            </a:xfrm>
            <a:custGeom>
              <a:avLst/>
              <a:gdLst>
                <a:gd name="T0" fmla="*/ 19 w 165"/>
                <a:gd name="T1" fmla="*/ 0 h 320"/>
                <a:gd name="T2" fmla="*/ 0 w 165"/>
                <a:gd name="T3" fmla="*/ 320 h 320"/>
                <a:gd name="T4" fmla="*/ 165 w 165"/>
                <a:gd name="T5" fmla="*/ 320 h 320"/>
                <a:gd name="T6" fmla="*/ 146 w 165"/>
                <a:gd name="T7" fmla="*/ 0 h 320"/>
                <a:gd name="T8" fmla="*/ 19 w 165"/>
                <a:gd name="T9" fmla="*/ 0 h 320"/>
              </a:gdLst>
              <a:ahLst/>
              <a:cxnLst>
                <a:cxn ang="0">
                  <a:pos x="T0" y="T1"/>
                </a:cxn>
                <a:cxn ang="0">
                  <a:pos x="T2" y="T3"/>
                </a:cxn>
                <a:cxn ang="0">
                  <a:pos x="T4" y="T5"/>
                </a:cxn>
                <a:cxn ang="0">
                  <a:pos x="T6" y="T7"/>
                </a:cxn>
                <a:cxn ang="0">
                  <a:pos x="T8" y="T9"/>
                </a:cxn>
              </a:cxnLst>
              <a:rect l="0" t="0" r="r" b="b"/>
              <a:pathLst>
                <a:path w="165" h="320">
                  <a:moveTo>
                    <a:pt x="19" y="0"/>
                  </a:moveTo>
                  <a:lnTo>
                    <a:pt x="0" y="320"/>
                  </a:lnTo>
                  <a:lnTo>
                    <a:pt x="165" y="320"/>
                  </a:lnTo>
                  <a:lnTo>
                    <a:pt x="146" y="0"/>
                  </a:lnTo>
                  <a:lnTo>
                    <a:pt x="19"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2" name="Freeform 203"/>
            <p:cNvSpPr>
              <a:spLocks/>
            </p:cNvSpPr>
            <p:nvPr/>
          </p:nvSpPr>
          <p:spPr bwMode="auto">
            <a:xfrm>
              <a:off x="7054850" y="3556000"/>
              <a:ext cx="257175" cy="508000"/>
            </a:xfrm>
            <a:custGeom>
              <a:avLst/>
              <a:gdLst>
                <a:gd name="T0" fmla="*/ 16 w 162"/>
                <a:gd name="T1" fmla="*/ 0 h 320"/>
                <a:gd name="T2" fmla="*/ 0 w 162"/>
                <a:gd name="T3" fmla="*/ 320 h 320"/>
                <a:gd name="T4" fmla="*/ 162 w 162"/>
                <a:gd name="T5" fmla="*/ 320 h 320"/>
                <a:gd name="T6" fmla="*/ 146 w 162"/>
                <a:gd name="T7" fmla="*/ 0 h 320"/>
                <a:gd name="T8" fmla="*/ 16 w 162"/>
                <a:gd name="T9" fmla="*/ 0 h 320"/>
              </a:gdLst>
              <a:ahLst/>
              <a:cxnLst>
                <a:cxn ang="0">
                  <a:pos x="T0" y="T1"/>
                </a:cxn>
                <a:cxn ang="0">
                  <a:pos x="T2" y="T3"/>
                </a:cxn>
                <a:cxn ang="0">
                  <a:pos x="T4" y="T5"/>
                </a:cxn>
                <a:cxn ang="0">
                  <a:pos x="T6" y="T7"/>
                </a:cxn>
                <a:cxn ang="0">
                  <a:pos x="T8" y="T9"/>
                </a:cxn>
              </a:cxnLst>
              <a:rect l="0" t="0" r="r" b="b"/>
              <a:pathLst>
                <a:path w="162" h="320">
                  <a:moveTo>
                    <a:pt x="16" y="0"/>
                  </a:moveTo>
                  <a:lnTo>
                    <a:pt x="0" y="320"/>
                  </a:lnTo>
                  <a:lnTo>
                    <a:pt x="162" y="320"/>
                  </a:lnTo>
                  <a:lnTo>
                    <a:pt x="146" y="0"/>
                  </a:lnTo>
                  <a:lnTo>
                    <a:pt x="16"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93" name="Group 192"/>
          <p:cNvGrpSpPr/>
          <p:nvPr/>
        </p:nvGrpSpPr>
        <p:grpSpPr>
          <a:xfrm>
            <a:off x="0" y="6415790"/>
            <a:ext cx="12192000" cy="442210"/>
            <a:chOff x="895172" y="1968253"/>
            <a:chExt cx="7203600" cy="417600"/>
          </a:xfrm>
          <a:solidFill>
            <a:srgbClr val="505050">
              <a:lumMod val="75000"/>
            </a:srgbClr>
          </a:solidFill>
        </p:grpSpPr>
        <p:sp>
          <p:nvSpPr>
            <p:cNvPr id="194" name="Rectangle 193"/>
            <p:cNvSpPr/>
            <p:nvPr/>
          </p:nvSpPr>
          <p:spPr>
            <a:xfrm>
              <a:off x="895172" y="1968253"/>
              <a:ext cx="7203600" cy="417600"/>
            </a:xfrm>
            <a:prstGeom prst="rect">
              <a:avLst/>
            </a:prstGeom>
            <a:solidFill>
              <a:srgbClr val="505050"/>
            </a:solidFill>
            <a:ln w="9525" cap="flat" cmpd="sng" algn="ctr">
              <a:noFill/>
              <a:prstDash val="solid"/>
            </a:ln>
            <a:effectLst/>
          </p:spPr>
          <p:txBody>
            <a:bodyPr rtlCol="0" anchor="ctr"/>
            <a:lstStyle/>
            <a:p>
              <a:pPr marL="0" marR="0" lvl="0" indent="0" algn="ctr" defTabSz="457279"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white"/>
                </a:solidFill>
                <a:effectLst/>
                <a:uLnTx/>
                <a:uFillTx/>
                <a:latin typeface="Cabin" panose="020B0803050202020004" pitchFamily="34" charset="0"/>
              </a:endParaRPr>
            </a:p>
          </p:txBody>
        </p:sp>
        <p:cxnSp>
          <p:nvCxnSpPr>
            <p:cNvPr id="195" name="Straight Connector 194"/>
            <p:cNvCxnSpPr/>
            <p:nvPr/>
          </p:nvCxnSpPr>
          <p:spPr>
            <a:xfrm flipH="1">
              <a:off x="895172" y="2177053"/>
              <a:ext cx="7203600" cy="0"/>
            </a:xfrm>
            <a:prstGeom prst="line">
              <a:avLst/>
            </a:prstGeom>
            <a:grpFill/>
            <a:ln w="28575" cap="flat" cmpd="sng" algn="ctr">
              <a:solidFill>
                <a:sysClr val="window" lastClr="FFFFFF"/>
              </a:solidFill>
              <a:prstDash val="dash"/>
              <a:headEnd type="none"/>
              <a:tailEnd type="none"/>
            </a:ln>
            <a:effectLst/>
          </p:spPr>
        </p:cxnSp>
      </p:grpSp>
      <p:grpSp>
        <p:nvGrpSpPr>
          <p:cNvPr id="204" name="Group 203"/>
          <p:cNvGrpSpPr/>
          <p:nvPr/>
        </p:nvGrpSpPr>
        <p:grpSpPr>
          <a:xfrm>
            <a:off x="6635750" y="4541838"/>
            <a:ext cx="1176338" cy="660400"/>
            <a:chOff x="6635750" y="4541838"/>
            <a:chExt cx="1176338" cy="660400"/>
          </a:xfrm>
        </p:grpSpPr>
        <p:sp>
          <p:nvSpPr>
            <p:cNvPr id="205" name="Freeform 207"/>
            <p:cNvSpPr>
              <a:spLocks/>
            </p:cNvSpPr>
            <p:nvPr/>
          </p:nvSpPr>
          <p:spPr bwMode="auto">
            <a:xfrm>
              <a:off x="7021513" y="4773613"/>
              <a:ext cx="265113" cy="428625"/>
            </a:xfrm>
            <a:custGeom>
              <a:avLst/>
              <a:gdLst>
                <a:gd name="T0" fmla="*/ 131 w 167"/>
                <a:gd name="T1" fmla="*/ 250 h 270"/>
                <a:gd name="T2" fmla="*/ 69 w 167"/>
                <a:gd name="T3" fmla="*/ 270 h 270"/>
                <a:gd name="T4" fmla="*/ 0 w 167"/>
                <a:gd name="T5" fmla="*/ 56 h 270"/>
                <a:gd name="T6" fmla="*/ 167 w 167"/>
                <a:gd name="T7" fmla="*/ 0 h 270"/>
                <a:gd name="T8" fmla="*/ 131 w 167"/>
                <a:gd name="T9" fmla="*/ 250 h 270"/>
              </a:gdLst>
              <a:ahLst/>
              <a:cxnLst>
                <a:cxn ang="0">
                  <a:pos x="T0" y="T1"/>
                </a:cxn>
                <a:cxn ang="0">
                  <a:pos x="T2" y="T3"/>
                </a:cxn>
                <a:cxn ang="0">
                  <a:pos x="T4" y="T5"/>
                </a:cxn>
                <a:cxn ang="0">
                  <a:pos x="T6" y="T7"/>
                </a:cxn>
                <a:cxn ang="0">
                  <a:pos x="T8" y="T9"/>
                </a:cxn>
              </a:cxnLst>
              <a:rect l="0" t="0" r="r" b="b"/>
              <a:pathLst>
                <a:path w="167" h="270">
                  <a:moveTo>
                    <a:pt x="131" y="250"/>
                  </a:moveTo>
                  <a:lnTo>
                    <a:pt x="69" y="270"/>
                  </a:lnTo>
                  <a:lnTo>
                    <a:pt x="0" y="56"/>
                  </a:lnTo>
                  <a:lnTo>
                    <a:pt x="167" y="0"/>
                  </a:lnTo>
                  <a:lnTo>
                    <a:pt x="131" y="250"/>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6" name="Freeform 208"/>
            <p:cNvSpPr>
              <a:spLocks/>
            </p:cNvSpPr>
            <p:nvPr/>
          </p:nvSpPr>
          <p:spPr bwMode="auto">
            <a:xfrm>
              <a:off x="6635750" y="4576763"/>
              <a:ext cx="1176338" cy="479425"/>
            </a:xfrm>
            <a:custGeom>
              <a:avLst/>
              <a:gdLst>
                <a:gd name="T0" fmla="*/ 293 w 311"/>
                <a:gd name="T1" fmla="*/ 18 h 126"/>
                <a:gd name="T2" fmla="*/ 289 w 311"/>
                <a:gd name="T3" fmla="*/ 20 h 126"/>
                <a:gd name="T4" fmla="*/ 258 w 311"/>
                <a:gd name="T5" fmla="*/ 4 h 126"/>
                <a:gd name="T6" fmla="*/ 48 w 311"/>
                <a:gd name="T7" fmla="*/ 72 h 126"/>
                <a:gd name="T8" fmla="*/ 20 w 311"/>
                <a:gd name="T9" fmla="*/ 29 h 126"/>
                <a:gd name="T10" fmla="*/ 0 w 311"/>
                <a:gd name="T11" fmla="*/ 35 h 126"/>
                <a:gd name="T12" fmla="*/ 23 w 311"/>
                <a:gd name="T13" fmla="*/ 106 h 126"/>
                <a:gd name="T14" fmla="*/ 54 w 311"/>
                <a:gd name="T15" fmla="*/ 122 h 126"/>
                <a:gd name="T16" fmla="*/ 270 w 311"/>
                <a:gd name="T17" fmla="*/ 52 h 126"/>
                <a:gd name="T18" fmla="*/ 273 w 311"/>
                <a:gd name="T19" fmla="*/ 51 h 126"/>
                <a:gd name="T20" fmla="*/ 297 w 311"/>
                <a:gd name="T21" fmla="*/ 44 h 126"/>
                <a:gd name="T22" fmla="*/ 300 w 311"/>
                <a:gd name="T23" fmla="*/ 42 h 126"/>
                <a:gd name="T24" fmla="*/ 308 w 311"/>
                <a:gd name="T25" fmla="*/ 27 h 126"/>
                <a:gd name="T26" fmla="*/ 293 w 311"/>
                <a:gd name="T27"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1" h="126">
                  <a:moveTo>
                    <a:pt x="293" y="18"/>
                  </a:moveTo>
                  <a:cubicBezTo>
                    <a:pt x="289" y="20"/>
                    <a:pt x="289" y="20"/>
                    <a:pt x="289" y="20"/>
                  </a:cubicBezTo>
                  <a:cubicBezTo>
                    <a:pt x="285" y="7"/>
                    <a:pt x="271" y="0"/>
                    <a:pt x="258" y="4"/>
                  </a:cubicBezTo>
                  <a:cubicBezTo>
                    <a:pt x="48" y="72"/>
                    <a:pt x="48" y="72"/>
                    <a:pt x="48" y="72"/>
                  </a:cubicBezTo>
                  <a:cubicBezTo>
                    <a:pt x="20" y="29"/>
                    <a:pt x="20" y="29"/>
                    <a:pt x="20" y="29"/>
                  </a:cubicBezTo>
                  <a:cubicBezTo>
                    <a:pt x="0" y="35"/>
                    <a:pt x="0" y="35"/>
                    <a:pt x="0" y="35"/>
                  </a:cubicBezTo>
                  <a:cubicBezTo>
                    <a:pt x="23" y="106"/>
                    <a:pt x="23" y="106"/>
                    <a:pt x="23" y="106"/>
                  </a:cubicBezTo>
                  <a:cubicBezTo>
                    <a:pt x="27" y="119"/>
                    <a:pt x="41" y="126"/>
                    <a:pt x="54" y="122"/>
                  </a:cubicBezTo>
                  <a:cubicBezTo>
                    <a:pt x="270" y="52"/>
                    <a:pt x="270" y="52"/>
                    <a:pt x="270" y="52"/>
                  </a:cubicBezTo>
                  <a:cubicBezTo>
                    <a:pt x="273" y="51"/>
                    <a:pt x="273" y="51"/>
                    <a:pt x="273" y="51"/>
                  </a:cubicBezTo>
                  <a:cubicBezTo>
                    <a:pt x="297" y="44"/>
                    <a:pt x="297" y="44"/>
                    <a:pt x="297" y="44"/>
                  </a:cubicBezTo>
                  <a:cubicBezTo>
                    <a:pt x="300" y="42"/>
                    <a:pt x="300" y="42"/>
                    <a:pt x="300" y="42"/>
                  </a:cubicBezTo>
                  <a:cubicBezTo>
                    <a:pt x="307" y="40"/>
                    <a:pt x="311" y="33"/>
                    <a:pt x="308" y="27"/>
                  </a:cubicBezTo>
                  <a:cubicBezTo>
                    <a:pt x="306" y="20"/>
                    <a:pt x="299" y="16"/>
                    <a:pt x="293" y="18"/>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7" name="Freeform 209"/>
            <p:cNvSpPr>
              <a:spLocks/>
            </p:cNvSpPr>
            <p:nvPr/>
          </p:nvSpPr>
          <p:spPr bwMode="auto">
            <a:xfrm>
              <a:off x="6931025" y="4541838"/>
              <a:ext cx="374650" cy="373063"/>
            </a:xfrm>
            <a:custGeom>
              <a:avLst/>
              <a:gdLst>
                <a:gd name="T0" fmla="*/ 62 w 236"/>
                <a:gd name="T1" fmla="*/ 0 h 235"/>
                <a:gd name="T2" fmla="*/ 0 w 236"/>
                <a:gd name="T3" fmla="*/ 19 h 235"/>
                <a:gd name="T4" fmla="*/ 69 w 236"/>
                <a:gd name="T5" fmla="*/ 235 h 235"/>
                <a:gd name="T6" fmla="*/ 236 w 236"/>
                <a:gd name="T7" fmla="*/ 180 h 235"/>
                <a:gd name="T8" fmla="*/ 62 w 236"/>
                <a:gd name="T9" fmla="*/ 0 h 235"/>
              </a:gdLst>
              <a:ahLst/>
              <a:cxnLst>
                <a:cxn ang="0">
                  <a:pos x="T0" y="T1"/>
                </a:cxn>
                <a:cxn ang="0">
                  <a:pos x="T2" y="T3"/>
                </a:cxn>
                <a:cxn ang="0">
                  <a:pos x="T4" y="T5"/>
                </a:cxn>
                <a:cxn ang="0">
                  <a:pos x="T6" y="T7"/>
                </a:cxn>
                <a:cxn ang="0">
                  <a:pos x="T8" y="T9"/>
                </a:cxn>
              </a:cxnLst>
              <a:rect l="0" t="0" r="r" b="b"/>
              <a:pathLst>
                <a:path w="236" h="235">
                  <a:moveTo>
                    <a:pt x="62" y="0"/>
                  </a:moveTo>
                  <a:lnTo>
                    <a:pt x="0" y="19"/>
                  </a:lnTo>
                  <a:lnTo>
                    <a:pt x="69" y="235"/>
                  </a:lnTo>
                  <a:lnTo>
                    <a:pt x="236" y="180"/>
                  </a:lnTo>
                  <a:lnTo>
                    <a:pt x="62" y="0"/>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8" name="Freeform 210"/>
            <p:cNvSpPr>
              <a:spLocks/>
            </p:cNvSpPr>
            <p:nvPr/>
          </p:nvSpPr>
          <p:spPr bwMode="auto">
            <a:xfrm>
              <a:off x="6931025" y="4851401"/>
              <a:ext cx="68263" cy="68263"/>
            </a:xfrm>
            <a:custGeom>
              <a:avLst/>
              <a:gdLst>
                <a:gd name="T0" fmla="*/ 16 w 18"/>
                <a:gd name="T1" fmla="*/ 6 h 18"/>
                <a:gd name="T2" fmla="*/ 11 w 18"/>
                <a:gd name="T3" fmla="*/ 16 h 18"/>
                <a:gd name="T4" fmla="*/ 1 w 18"/>
                <a:gd name="T5" fmla="*/ 11 h 18"/>
                <a:gd name="T6" fmla="*/ 6 w 18"/>
                <a:gd name="T7" fmla="*/ 1 h 18"/>
                <a:gd name="T8" fmla="*/ 16 w 18"/>
                <a:gd name="T9" fmla="*/ 6 h 18"/>
              </a:gdLst>
              <a:ahLst/>
              <a:cxnLst>
                <a:cxn ang="0">
                  <a:pos x="T0" y="T1"/>
                </a:cxn>
                <a:cxn ang="0">
                  <a:pos x="T2" y="T3"/>
                </a:cxn>
                <a:cxn ang="0">
                  <a:pos x="T4" y="T5"/>
                </a:cxn>
                <a:cxn ang="0">
                  <a:pos x="T6" y="T7"/>
                </a:cxn>
                <a:cxn ang="0">
                  <a:pos x="T8" y="T9"/>
                </a:cxn>
              </a:cxnLst>
              <a:rect l="0" t="0" r="r" b="b"/>
              <a:pathLst>
                <a:path w="18" h="18">
                  <a:moveTo>
                    <a:pt x="16" y="6"/>
                  </a:moveTo>
                  <a:cubicBezTo>
                    <a:pt x="18" y="11"/>
                    <a:pt x="15" y="15"/>
                    <a:pt x="11" y="16"/>
                  </a:cubicBezTo>
                  <a:cubicBezTo>
                    <a:pt x="7" y="18"/>
                    <a:pt x="3" y="15"/>
                    <a:pt x="1" y="11"/>
                  </a:cubicBezTo>
                  <a:cubicBezTo>
                    <a:pt x="0" y="7"/>
                    <a:pt x="2" y="3"/>
                    <a:pt x="6" y="1"/>
                  </a:cubicBezTo>
                  <a:cubicBezTo>
                    <a:pt x="10" y="0"/>
                    <a:pt x="15"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9" name="Freeform 211"/>
            <p:cNvSpPr>
              <a:spLocks/>
            </p:cNvSpPr>
            <p:nvPr/>
          </p:nvSpPr>
          <p:spPr bwMode="auto">
            <a:xfrm>
              <a:off x="7472363" y="4675188"/>
              <a:ext cx="63500" cy="68263"/>
            </a:xfrm>
            <a:custGeom>
              <a:avLst/>
              <a:gdLst>
                <a:gd name="T0" fmla="*/ 16 w 17"/>
                <a:gd name="T1" fmla="*/ 6 h 18"/>
                <a:gd name="T2" fmla="*/ 11 w 17"/>
                <a:gd name="T3" fmla="*/ 16 h 18"/>
                <a:gd name="T4" fmla="*/ 1 w 17"/>
                <a:gd name="T5" fmla="*/ 11 h 18"/>
                <a:gd name="T6" fmla="*/ 6 w 17"/>
                <a:gd name="T7" fmla="*/ 1 h 18"/>
                <a:gd name="T8" fmla="*/ 16 w 17"/>
                <a:gd name="T9" fmla="*/ 6 h 18"/>
              </a:gdLst>
              <a:ahLst/>
              <a:cxnLst>
                <a:cxn ang="0">
                  <a:pos x="T0" y="T1"/>
                </a:cxn>
                <a:cxn ang="0">
                  <a:pos x="T2" y="T3"/>
                </a:cxn>
                <a:cxn ang="0">
                  <a:pos x="T4" y="T5"/>
                </a:cxn>
                <a:cxn ang="0">
                  <a:pos x="T6" y="T7"/>
                </a:cxn>
                <a:cxn ang="0">
                  <a:pos x="T8" y="T9"/>
                </a:cxn>
              </a:cxnLst>
              <a:rect l="0" t="0" r="r" b="b"/>
              <a:pathLst>
                <a:path w="17" h="18">
                  <a:moveTo>
                    <a:pt x="16" y="6"/>
                  </a:moveTo>
                  <a:cubicBezTo>
                    <a:pt x="17" y="10"/>
                    <a:pt x="15" y="15"/>
                    <a:pt x="11" y="16"/>
                  </a:cubicBezTo>
                  <a:cubicBezTo>
                    <a:pt x="7" y="18"/>
                    <a:pt x="2" y="15"/>
                    <a:pt x="1" y="11"/>
                  </a:cubicBezTo>
                  <a:cubicBezTo>
                    <a:pt x="0" y="7"/>
                    <a:pt x="2" y="3"/>
                    <a:pt x="6" y="1"/>
                  </a:cubicBezTo>
                  <a:cubicBezTo>
                    <a:pt x="10" y="0"/>
                    <a:pt x="14"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0" name="Freeform 212"/>
            <p:cNvSpPr>
              <a:spLocks/>
            </p:cNvSpPr>
            <p:nvPr/>
          </p:nvSpPr>
          <p:spPr bwMode="auto">
            <a:xfrm>
              <a:off x="7385050" y="4702176"/>
              <a:ext cx="65088" cy="68263"/>
            </a:xfrm>
            <a:custGeom>
              <a:avLst/>
              <a:gdLst>
                <a:gd name="T0" fmla="*/ 16 w 17"/>
                <a:gd name="T1" fmla="*/ 7 h 18"/>
                <a:gd name="T2" fmla="*/ 11 w 17"/>
                <a:gd name="T3" fmla="*/ 17 h 18"/>
                <a:gd name="T4" fmla="*/ 1 w 17"/>
                <a:gd name="T5" fmla="*/ 12 h 18"/>
                <a:gd name="T6" fmla="*/ 6 w 17"/>
                <a:gd name="T7" fmla="*/ 2 h 18"/>
                <a:gd name="T8" fmla="*/ 16 w 17"/>
                <a:gd name="T9" fmla="*/ 7 h 18"/>
              </a:gdLst>
              <a:ahLst/>
              <a:cxnLst>
                <a:cxn ang="0">
                  <a:pos x="T0" y="T1"/>
                </a:cxn>
                <a:cxn ang="0">
                  <a:pos x="T2" y="T3"/>
                </a:cxn>
                <a:cxn ang="0">
                  <a:pos x="T4" y="T5"/>
                </a:cxn>
                <a:cxn ang="0">
                  <a:pos x="T6" y="T7"/>
                </a:cxn>
                <a:cxn ang="0">
                  <a:pos x="T8" y="T9"/>
                </a:cxn>
              </a:cxnLst>
              <a:rect l="0" t="0" r="r" b="b"/>
              <a:pathLst>
                <a:path w="17" h="18">
                  <a:moveTo>
                    <a:pt x="16" y="7"/>
                  </a:moveTo>
                  <a:cubicBezTo>
                    <a:pt x="17" y="11"/>
                    <a:pt x="15" y="15"/>
                    <a:pt x="11" y="17"/>
                  </a:cubicBezTo>
                  <a:cubicBezTo>
                    <a:pt x="7" y="18"/>
                    <a:pt x="2" y="16"/>
                    <a:pt x="1" y="12"/>
                  </a:cubicBezTo>
                  <a:cubicBezTo>
                    <a:pt x="0" y="7"/>
                    <a:pt x="2" y="3"/>
                    <a:pt x="6" y="2"/>
                  </a:cubicBezTo>
                  <a:cubicBezTo>
                    <a:pt x="10" y="0"/>
                    <a:pt x="14" y="3"/>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1" name="Freeform 213"/>
            <p:cNvSpPr>
              <a:spLocks/>
            </p:cNvSpPr>
            <p:nvPr/>
          </p:nvSpPr>
          <p:spPr bwMode="auto">
            <a:xfrm>
              <a:off x="7297738" y="4732338"/>
              <a:ext cx="65088" cy="65088"/>
            </a:xfrm>
            <a:custGeom>
              <a:avLst/>
              <a:gdLst>
                <a:gd name="T0" fmla="*/ 16 w 17"/>
                <a:gd name="T1" fmla="*/ 6 h 17"/>
                <a:gd name="T2" fmla="*/ 11 w 17"/>
                <a:gd name="T3" fmla="*/ 16 h 17"/>
                <a:gd name="T4" fmla="*/ 1 w 17"/>
                <a:gd name="T5" fmla="*/ 11 h 17"/>
                <a:gd name="T6" fmla="*/ 6 w 17"/>
                <a:gd name="T7" fmla="*/ 1 h 17"/>
                <a:gd name="T8" fmla="*/ 16 w 17"/>
                <a:gd name="T9" fmla="*/ 6 h 17"/>
              </a:gdLst>
              <a:ahLst/>
              <a:cxnLst>
                <a:cxn ang="0">
                  <a:pos x="T0" y="T1"/>
                </a:cxn>
                <a:cxn ang="0">
                  <a:pos x="T2" y="T3"/>
                </a:cxn>
                <a:cxn ang="0">
                  <a:pos x="T4" y="T5"/>
                </a:cxn>
                <a:cxn ang="0">
                  <a:pos x="T6" y="T7"/>
                </a:cxn>
                <a:cxn ang="0">
                  <a:pos x="T8" y="T9"/>
                </a:cxn>
              </a:cxnLst>
              <a:rect l="0" t="0" r="r" b="b"/>
              <a:pathLst>
                <a:path w="17" h="17">
                  <a:moveTo>
                    <a:pt x="16" y="6"/>
                  </a:moveTo>
                  <a:cubicBezTo>
                    <a:pt x="17" y="10"/>
                    <a:pt x="15" y="15"/>
                    <a:pt x="11" y="16"/>
                  </a:cubicBezTo>
                  <a:cubicBezTo>
                    <a:pt x="7" y="17"/>
                    <a:pt x="2" y="15"/>
                    <a:pt x="1" y="11"/>
                  </a:cubicBezTo>
                  <a:cubicBezTo>
                    <a:pt x="0" y="7"/>
                    <a:pt x="2" y="2"/>
                    <a:pt x="6" y="1"/>
                  </a:cubicBezTo>
                  <a:cubicBezTo>
                    <a:pt x="10" y="0"/>
                    <a:pt x="14"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2" name="Freeform 214"/>
            <p:cNvSpPr>
              <a:spLocks/>
            </p:cNvSpPr>
            <p:nvPr/>
          </p:nvSpPr>
          <p:spPr bwMode="auto">
            <a:xfrm>
              <a:off x="7559675" y="4645026"/>
              <a:ext cx="63500" cy="68263"/>
            </a:xfrm>
            <a:custGeom>
              <a:avLst/>
              <a:gdLst>
                <a:gd name="T0" fmla="*/ 16 w 17"/>
                <a:gd name="T1" fmla="*/ 7 h 18"/>
                <a:gd name="T2" fmla="*/ 11 w 17"/>
                <a:gd name="T3" fmla="*/ 17 h 18"/>
                <a:gd name="T4" fmla="*/ 1 w 17"/>
                <a:gd name="T5" fmla="*/ 12 h 18"/>
                <a:gd name="T6" fmla="*/ 6 w 17"/>
                <a:gd name="T7" fmla="*/ 2 h 18"/>
                <a:gd name="T8" fmla="*/ 16 w 17"/>
                <a:gd name="T9" fmla="*/ 7 h 18"/>
              </a:gdLst>
              <a:ahLst/>
              <a:cxnLst>
                <a:cxn ang="0">
                  <a:pos x="T0" y="T1"/>
                </a:cxn>
                <a:cxn ang="0">
                  <a:pos x="T2" y="T3"/>
                </a:cxn>
                <a:cxn ang="0">
                  <a:pos x="T4" y="T5"/>
                </a:cxn>
                <a:cxn ang="0">
                  <a:pos x="T6" y="T7"/>
                </a:cxn>
                <a:cxn ang="0">
                  <a:pos x="T8" y="T9"/>
                </a:cxn>
              </a:cxnLst>
              <a:rect l="0" t="0" r="r" b="b"/>
              <a:pathLst>
                <a:path w="17" h="18">
                  <a:moveTo>
                    <a:pt x="16" y="7"/>
                  </a:moveTo>
                  <a:cubicBezTo>
                    <a:pt x="17" y="11"/>
                    <a:pt x="15" y="15"/>
                    <a:pt x="11" y="17"/>
                  </a:cubicBezTo>
                  <a:cubicBezTo>
                    <a:pt x="7" y="18"/>
                    <a:pt x="2" y="16"/>
                    <a:pt x="1" y="12"/>
                  </a:cubicBezTo>
                  <a:cubicBezTo>
                    <a:pt x="0" y="8"/>
                    <a:pt x="2" y="3"/>
                    <a:pt x="6" y="2"/>
                  </a:cubicBezTo>
                  <a:cubicBezTo>
                    <a:pt x="10" y="0"/>
                    <a:pt x="14" y="3"/>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pic>
        <p:nvPicPr>
          <p:cNvPr id="213" name="Picture 212"/>
          <p:cNvPicPr>
            <a:picLocks noChangeAspect="1"/>
          </p:cNvPicPr>
          <p:nvPr/>
        </p:nvPicPr>
        <p:blipFill>
          <a:blip r:embed="rId6">
            <a:duotone>
              <a:prstClr val="black"/>
              <a:schemeClr val="accent2">
                <a:tint val="45000"/>
                <a:satMod val="400000"/>
              </a:schemeClr>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4990" y="5548943"/>
            <a:ext cx="2036240" cy="902286"/>
          </a:xfrm>
          <a:prstGeom prst="rect">
            <a:avLst/>
          </a:prstGeom>
        </p:spPr>
      </p:pic>
      <p:grpSp>
        <p:nvGrpSpPr>
          <p:cNvPr id="11" name="Group 13"/>
          <p:cNvGrpSpPr/>
          <p:nvPr/>
        </p:nvGrpSpPr>
        <p:grpSpPr>
          <a:xfrm>
            <a:off x="252862" y="3550914"/>
            <a:ext cx="4512381" cy="1154234"/>
            <a:chOff x="4509366" y="1512198"/>
            <a:chExt cx="4512381" cy="1154234"/>
          </a:xfrm>
        </p:grpSpPr>
        <p:pic>
          <p:nvPicPr>
            <p:cNvPr id="4" name="Picture 14"/>
            <p:cNvPicPr>
              <a:picLocks noChangeAspect="1"/>
            </p:cNvPicPr>
            <p:nvPr/>
          </p:nvPicPr>
          <p:blipFill rotWithShape="1">
            <a:blip r:embed="rId8"/>
            <a:srcRect r="84642"/>
            <a:stretch/>
          </p:blipFill>
          <p:spPr>
            <a:xfrm>
              <a:off x="4509366" y="1512198"/>
              <a:ext cx="457200" cy="447040"/>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4" name="Rectangle 15"/>
            <p:cNvSpPr/>
            <p:nvPr/>
          </p:nvSpPr>
          <p:spPr>
            <a:xfrm>
              <a:off x="4951094" y="1517119"/>
              <a:ext cx="4070653" cy="1149313"/>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Retail &amp; Manufacturing</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Better supply chain management, smart contract platforms, digital currencies, and tighter cybersecurity.</a:t>
              </a:r>
            </a:p>
          </p:txBody>
        </p:sp>
      </p:grpSp>
      <p:grpSp>
        <p:nvGrpSpPr>
          <p:cNvPr id="9" name="Group 19"/>
          <p:cNvGrpSpPr/>
          <p:nvPr/>
        </p:nvGrpSpPr>
        <p:grpSpPr>
          <a:xfrm>
            <a:off x="242460" y="1702220"/>
            <a:ext cx="4522783" cy="1655219"/>
            <a:chOff x="242460" y="1488860"/>
            <a:chExt cx="4522783" cy="1655219"/>
          </a:xfrm>
        </p:grpSpPr>
        <p:pic>
          <p:nvPicPr>
            <p:cNvPr id="41" name="Picture 20"/>
            <p:cNvPicPr>
              <a:picLocks noChangeAspect="1"/>
            </p:cNvPicPr>
            <p:nvPr/>
          </p:nvPicPr>
          <p:blipFill rotWithShape="1">
            <a:blip r:embed="rId8"/>
            <a:srcRect l="17235" r="68430"/>
            <a:stretch/>
          </p:blipFill>
          <p:spPr>
            <a:xfrm>
              <a:off x="242460" y="1488860"/>
              <a:ext cx="457200" cy="478971"/>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5" name="Rectangle 21"/>
            <p:cNvSpPr/>
            <p:nvPr/>
          </p:nvSpPr>
          <p:spPr>
            <a:xfrm>
              <a:off x="694590" y="1512198"/>
              <a:ext cx="4070653" cy="1631881"/>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Financial</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Redesign costly legacy workflows, improve liquidity and free up capital. Help reduce infrastructure costs, increase transparency, reduce fraud and improve execution and settlement times. </a:t>
              </a:r>
            </a:p>
          </p:txBody>
        </p:sp>
      </p:grpSp>
      <p:pic>
        <p:nvPicPr>
          <p:cNvPr id="227" name="Picture 226"/>
          <p:cNvPicPr>
            <a:picLocks noChangeAspect="1"/>
          </p:cNvPicPr>
          <p:nvPr/>
        </p:nvPicPr>
        <p:blipFill rotWithShape="1">
          <a:blip r:embed="rId9"/>
          <a:srcRect r="82371"/>
          <a:stretch/>
        </p:blipFill>
        <p:spPr>
          <a:xfrm>
            <a:off x="8812438" y="1702220"/>
            <a:ext cx="457200" cy="459873"/>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2" name="Group 4"/>
          <p:cNvGrpSpPr/>
          <p:nvPr/>
        </p:nvGrpSpPr>
        <p:grpSpPr>
          <a:xfrm>
            <a:off x="4787356" y="1716634"/>
            <a:ext cx="3956123" cy="2618686"/>
            <a:chOff x="682992" y="3536359"/>
            <a:chExt cx="3956123" cy="2618686"/>
          </a:xfrm>
        </p:grpSpPr>
        <p:pic>
          <p:nvPicPr>
            <p:cNvPr id="221" name="Picture 5"/>
            <p:cNvPicPr>
              <a:picLocks noChangeAspect="1"/>
            </p:cNvPicPr>
            <p:nvPr/>
          </p:nvPicPr>
          <p:blipFill rotWithShape="1">
            <a:blip r:embed="rId8"/>
            <a:srcRect l="34133" r="51532"/>
            <a:stretch/>
          </p:blipFill>
          <p:spPr>
            <a:xfrm>
              <a:off x="682992" y="3536359"/>
              <a:ext cx="457200" cy="478971"/>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3" name="Rectangle 6"/>
            <p:cNvSpPr/>
            <p:nvPr/>
          </p:nvSpPr>
          <p:spPr>
            <a:xfrm>
              <a:off x="1140193" y="3558028"/>
              <a:ext cx="3498922" cy="2597017"/>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Healthcare</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Removes third-party verifiers such as health information exchanges by directly linking patient records to clinical and financial stakeholders. Provides fast, secure, authenticated access to personal medical records across healthcare organizations and geographies.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rgbClr val="505050"/>
                    </a:gs>
                    <a:gs pos="100000">
                      <a:srgbClr val="505050"/>
                    </a:gs>
                  </a:gsLst>
                  <a:lin ang="5400000" scaled="1"/>
                </a:gradFill>
                <a:effectLst/>
                <a:uLnTx/>
                <a:uFillTx/>
                <a:latin typeface="Cabin" panose="020B0803050202020004" pitchFamily="34" charset="0"/>
                <a:cs typeface="Segoe UI" panose="020B0502040204020203" pitchFamily="34" charset="0"/>
              </a:endParaRPr>
            </a:p>
          </p:txBody>
        </p:sp>
      </p:grpSp>
      <p:sp>
        <p:nvSpPr>
          <p:cNvPr id="196" name="Rectangle 195"/>
          <p:cNvSpPr/>
          <p:nvPr/>
        </p:nvSpPr>
        <p:spPr>
          <a:xfrm>
            <a:off x="9222793" y="1702219"/>
            <a:ext cx="2881657" cy="1631881"/>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Government</a:t>
            </a:r>
            <a:endParaRPr kumimoji="0" lang="en-US" sz="1765" b="0" i="0" u="none" strike="noStrike" kern="0" cap="none" spc="0" normalizeH="0" baseline="0" noProof="0" dirty="0">
              <a:ln>
                <a:noFill/>
              </a:ln>
              <a:gradFill>
                <a:gsLst>
                  <a:gs pos="0">
                    <a:srgbClr val="68217A"/>
                  </a:gs>
                  <a:gs pos="100000">
                    <a:srgbClr val="68217A"/>
                  </a:gs>
                </a:gsLst>
                <a:lin ang="5400000" scaled="1"/>
              </a:gradFill>
              <a:effectLst/>
              <a:uLnTx/>
              <a:uFillTx/>
              <a:latin typeface="Cabin" panose="020B08030502020200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Increase transparency and traceability of how money is spent. Track asset registration, such as vehicles. Reduce fraud and operational costs. </a:t>
            </a:r>
          </a:p>
        </p:txBody>
      </p:sp>
    </p:spTree>
    <p:extLst>
      <p:ext uri="{BB962C8B-B14F-4D97-AF65-F5344CB8AC3E}">
        <p14:creationId xmlns:p14="http://schemas.microsoft.com/office/powerpoint/2010/main" val="776021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and </a:t>
            </a:r>
            <a:r>
              <a:rPr lang="en-GB" dirty="0" err="1"/>
              <a:t>blockchain</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1908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3297557" y="771447"/>
            <a:ext cx="8894443" cy="6086554"/>
          </a:xfrm>
          <a:prstGeom prst="roundRect">
            <a:avLst>
              <a:gd name="adj" fmla="val 0"/>
            </a:avLst>
          </a:prstGeom>
          <a:solidFill>
            <a:srgbClr val="FFFFFF"/>
          </a:solidFill>
          <a:ln w="3175">
            <a:solidFill>
              <a:srgbClr val="00BCF2"/>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290" name="Rounded Rectangle 289"/>
          <p:cNvSpPr/>
          <p:nvPr/>
        </p:nvSpPr>
        <p:spPr bwMode="auto">
          <a:xfrm>
            <a:off x="-1" y="771447"/>
            <a:ext cx="3308241" cy="6086554"/>
          </a:xfrm>
          <a:prstGeom prst="roundRect">
            <a:avLst>
              <a:gd name="adj" fmla="val 0"/>
            </a:avLst>
          </a:prstGeom>
          <a:solidFill>
            <a:srgbClr val="00BCF2"/>
          </a:solidFill>
          <a:ln w="3175">
            <a:solidFill>
              <a:srgbClr val="00BCF2"/>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pic>
        <p:nvPicPr>
          <p:cNvPr id="67" name="Picture 66"/>
          <p:cNvPicPr>
            <a:picLocks noChangeAspect="1"/>
          </p:cNvPicPr>
          <p:nvPr/>
        </p:nvPicPr>
        <p:blipFill>
          <a:blip r:embed="rId3">
            <a:lum bright="-20000" contrast="40000"/>
          </a:blip>
          <a:stretch>
            <a:fillRect/>
          </a:stretch>
        </p:blipFill>
        <p:spPr>
          <a:xfrm>
            <a:off x="98681" y="1053834"/>
            <a:ext cx="1855229" cy="1005840"/>
          </a:xfrm>
          <a:prstGeom prst="rect">
            <a:avLst/>
          </a:prstGeom>
        </p:spPr>
      </p:pic>
      <p:pic>
        <p:nvPicPr>
          <p:cNvPr id="65" name="Picture 64"/>
          <p:cNvPicPr>
            <a:picLocks noChangeAspect="1"/>
          </p:cNvPicPr>
          <p:nvPr/>
        </p:nvPicPr>
        <p:blipFill>
          <a:blip r:embed="rId4">
            <a:lum bright="-20000" contrast="40000"/>
          </a:blip>
          <a:stretch>
            <a:fillRect/>
          </a:stretch>
        </p:blipFill>
        <p:spPr>
          <a:xfrm>
            <a:off x="144965" y="858926"/>
            <a:ext cx="3129280" cy="1828800"/>
          </a:xfrm>
          <a:prstGeom prst="rect">
            <a:avLst/>
          </a:prstGeom>
        </p:spPr>
      </p:pic>
      <p:sp>
        <p:nvSpPr>
          <p:cNvPr id="119" name="Rectangle 118"/>
          <p:cNvSpPr/>
          <p:nvPr/>
        </p:nvSpPr>
        <p:spPr>
          <a:xfrm>
            <a:off x="55755" y="2649677"/>
            <a:ext cx="3110840" cy="568783"/>
          </a:xfrm>
          <a:prstGeom prst="rect">
            <a:avLst/>
          </a:prstGeom>
        </p:spPr>
        <p:txBody>
          <a:bodyPr vert="horz" wrap="square" lIns="143387" tIns="89617" rIns="143387" bIns="89617" rtlCol="0" anchor="t">
            <a:spAutoFit/>
          </a:body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1400" b="0" i="0" u="none" strike="noStrike" kern="0" cap="none" spc="-74" normalizeH="0" baseline="0" noProof="0">
                <a:ln w="3175">
                  <a:noFill/>
                </a:ln>
                <a:solidFill>
                  <a:srgbClr val="FFFFFF"/>
                </a:solidFill>
                <a:effectLst/>
                <a:uLnTx/>
                <a:uFillTx/>
                <a:latin typeface="Cabin" panose="020B0803050202020004" pitchFamily="34" charset="0"/>
                <a:cs typeface="Segoe UI Semilight" panose="020B0402040204020203" pitchFamily="34" charset="0"/>
              </a:rPr>
              <a:t>We’ve delivered an open, broad, and flexible cloud across the stack</a:t>
            </a:r>
          </a:p>
        </p:txBody>
      </p:sp>
      <p:grpSp>
        <p:nvGrpSpPr>
          <p:cNvPr id="4" name="Group 3"/>
          <p:cNvGrpSpPr/>
          <p:nvPr/>
        </p:nvGrpSpPr>
        <p:grpSpPr>
          <a:xfrm>
            <a:off x="3423059" y="3802352"/>
            <a:ext cx="8681053" cy="2743200"/>
            <a:chOff x="3423059" y="3896481"/>
            <a:chExt cx="8681053" cy="2743200"/>
          </a:xfrm>
        </p:grpSpPr>
        <p:sp>
          <p:nvSpPr>
            <p:cNvPr id="123" name="Rounded Rectangle 122"/>
            <p:cNvSpPr/>
            <p:nvPr/>
          </p:nvSpPr>
          <p:spPr bwMode="auto">
            <a:xfrm>
              <a:off x="342305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4" name="Rounded Rectangle 123"/>
            <p:cNvSpPr/>
            <p:nvPr/>
          </p:nvSpPr>
          <p:spPr bwMode="auto">
            <a:xfrm>
              <a:off x="633900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5" name="Rounded Rectangle 124"/>
            <p:cNvSpPr/>
            <p:nvPr/>
          </p:nvSpPr>
          <p:spPr bwMode="auto">
            <a:xfrm>
              <a:off x="9269472"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9" name="Content Placeholder 2"/>
            <p:cNvSpPr txBox="1">
              <a:spLocks/>
            </p:cNvSpPr>
            <p:nvPr/>
          </p:nvSpPr>
          <p:spPr bwMode="auto">
            <a:xfrm>
              <a:off x="3441068"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Applications</a:t>
              </a:r>
            </a:p>
          </p:txBody>
        </p:sp>
        <p:sp>
          <p:nvSpPr>
            <p:cNvPr id="130" name="Content Placeholder 2"/>
            <p:cNvSpPr txBox="1">
              <a:spLocks/>
            </p:cNvSpPr>
            <p:nvPr/>
          </p:nvSpPr>
          <p:spPr bwMode="auto">
            <a:xfrm>
              <a:off x="6364275"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Management</a:t>
              </a:r>
            </a:p>
          </p:txBody>
        </p:sp>
        <p:sp>
          <p:nvSpPr>
            <p:cNvPr id="131" name="Content Placeholder 2"/>
            <p:cNvSpPr txBox="1">
              <a:spLocks/>
            </p:cNvSpPr>
            <p:nvPr/>
          </p:nvSpPr>
          <p:spPr bwMode="auto">
            <a:xfrm>
              <a:off x="9287481"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Clients</a:t>
              </a:r>
            </a:p>
          </p:txBody>
        </p:sp>
        <p:pic>
          <p:nvPicPr>
            <p:cNvPr id="6" name="Picture 5"/>
            <p:cNvPicPr>
              <a:picLocks noChangeAspect="1"/>
            </p:cNvPicPr>
            <p:nvPr/>
          </p:nvPicPr>
          <p:blipFill>
            <a:blip r:embed="rId5"/>
            <a:stretch>
              <a:fillRect/>
            </a:stretch>
          </p:blipFill>
          <p:spPr>
            <a:xfrm>
              <a:off x="6391817" y="4673823"/>
              <a:ext cx="835224" cy="451143"/>
            </a:xfrm>
            <a:prstGeom prst="rect">
              <a:avLst/>
            </a:prstGeom>
          </p:spPr>
        </p:pic>
        <p:pic>
          <p:nvPicPr>
            <p:cNvPr id="15" name="Picture 14"/>
            <p:cNvPicPr>
              <a:picLocks noChangeAspect="1"/>
            </p:cNvPicPr>
            <p:nvPr/>
          </p:nvPicPr>
          <p:blipFill>
            <a:blip r:embed="rId6"/>
            <a:stretch>
              <a:fillRect/>
            </a:stretch>
          </p:blipFill>
          <p:spPr>
            <a:xfrm>
              <a:off x="7432183" y="4649436"/>
              <a:ext cx="512108" cy="499915"/>
            </a:xfrm>
            <a:prstGeom prst="rect">
              <a:avLst/>
            </a:prstGeom>
          </p:spPr>
        </p:pic>
        <p:pic>
          <p:nvPicPr>
            <p:cNvPr id="17" name="Picture 16"/>
            <p:cNvPicPr>
              <a:picLocks noChangeAspect="1"/>
            </p:cNvPicPr>
            <p:nvPr/>
          </p:nvPicPr>
          <p:blipFill>
            <a:blip r:embed="rId7"/>
            <a:stretch>
              <a:fillRect/>
            </a:stretch>
          </p:blipFill>
          <p:spPr>
            <a:xfrm>
              <a:off x="8154712" y="4740885"/>
              <a:ext cx="957155" cy="384081"/>
            </a:xfrm>
            <a:prstGeom prst="rect">
              <a:avLst/>
            </a:prstGeom>
          </p:spPr>
        </p:pic>
        <p:pic>
          <p:nvPicPr>
            <p:cNvPr id="18" name="Picture 17"/>
            <p:cNvPicPr>
              <a:picLocks noChangeAspect="1"/>
            </p:cNvPicPr>
            <p:nvPr/>
          </p:nvPicPr>
          <p:blipFill>
            <a:blip r:embed="rId8"/>
            <a:stretch>
              <a:fillRect/>
            </a:stretch>
          </p:blipFill>
          <p:spPr>
            <a:xfrm>
              <a:off x="6528988" y="5729839"/>
              <a:ext cx="560881" cy="438950"/>
            </a:xfrm>
            <a:prstGeom prst="rect">
              <a:avLst/>
            </a:prstGeom>
          </p:spPr>
        </p:pic>
        <p:pic>
          <p:nvPicPr>
            <p:cNvPr id="19" name="Picture 18"/>
            <p:cNvPicPr>
              <a:picLocks noChangeAspect="1"/>
            </p:cNvPicPr>
            <p:nvPr/>
          </p:nvPicPr>
          <p:blipFill>
            <a:blip r:embed="rId9"/>
            <a:stretch>
              <a:fillRect/>
            </a:stretch>
          </p:blipFill>
          <p:spPr>
            <a:xfrm>
              <a:off x="7303628" y="5595715"/>
              <a:ext cx="719390" cy="573074"/>
            </a:xfrm>
            <a:prstGeom prst="rect">
              <a:avLst/>
            </a:prstGeom>
          </p:spPr>
        </p:pic>
        <p:pic>
          <p:nvPicPr>
            <p:cNvPr id="20" name="Picture 19"/>
            <p:cNvPicPr>
              <a:picLocks noChangeAspect="1"/>
            </p:cNvPicPr>
            <p:nvPr/>
          </p:nvPicPr>
          <p:blipFill>
            <a:blip r:embed="rId10"/>
            <a:stretch>
              <a:fillRect/>
            </a:stretch>
          </p:blipFill>
          <p:spPr>
            <a:xfrm>
              <a:off x="8192683" y="5705453"/>
              <a:ext cx="737680" cy="463336"/>
            </a:xfrm>
            <a:prstGeom prst="rect">
              <a:avLst/>
            </a:prstGeom>
          </p:spPr>
        </p:pic>
        <p:pic>
          <p:nvPicPr>
            <p:cNvPr id="21" name="Picture 20"/>
            <p:cNvPicPr>
              <a:picLocks noChangeAspect="1"/>
            </p:cNvPicPr>
            <p:nvPr/>
          </p:nvPicPr>
          <p:blipFill>
            <a:blip r:embed="rId11">
              <a:clrChange>
                <a:clrFrom>
                  <a:srgbClr val="FFFFFF"/>
                </a:clrFrom>
                <a:clrTo>
                  <a:srgbClr val="FFFFFF">
                    <a:alpha val="0"/>
                  </a:srgbClr>
                </a:clrTo>
              </a:clrChange>
            </a:blip>
            <a:stretch>
              <a:fillRect/>
            </a:stretch>
          </p:blipFill>
          <p:spPr>
            <a:xfrm>
              <a:off x="11502788" y="5742303"/>
              <a:ext cx="396274" cy="707197"/>
            </a:xfrm>
            <a:prstGeom prst="rect">
              <a:avLst/>
            </a:prstGeom>
          </p:spPr>
        </p:pic>
        <p:pic>
          <p:nvPicPr>
            <p:cNvPr id="23" name="Picture 22"/>
            <p:cNvPicPr>
              <a:picLocks noChangeAspect="1"/>
            </p:cNvPicPr>
            <p:nvPr/>
          </p:nvPicPr>
          <p:blipFill>
            <a:blip r:embed="rId12">
              <a:clrChange>
                <a:clrFrom>
                  <a:srgbClr val="FFFFFF"/>
                </a:clrFrom>
                <a:clrTo>
                  <a:srgbClr val="FFFFFF">
                    <a:alpha val="0"/>
                  </a:srgbClr>
                </a:clrTo>
              </a:clrChange>
            </a:blip>
            <a:stretch>
              <a:fillRect/>
            </a:stretch>
          </p:blipFill>
          <p:spPr>
            <a:xfrm>
              <a:off x="10635053" y="5620372"/>
              <a:ext cx="408467" cy="829128"/>
            </a:xfrm>
            <a:prstGeom prst="rect">
              <a:avLst/>
            </a:prstGeom>
          </p:spPr>
        </p:pic>
        <p:pic>
          <p:nvPicPr>
            <p:cNvPr id="24" name="Picture 23"/>
            <p:cNvPicPr>
              <a:picLocks noChangeAspect="1"/>
            </p:cNvPicPr>
            <p:nvPr/>
          </p:nvPicPr>
          <p:blipFill>
            <a:blip r:embed="rId13"/>
            <a:stretch>
              <a:fillRect/>
            </a:stretch>
          </p:blipFill>
          <p:spPr>
            <a:xfrm>
              <a:off x="9517109" y="5687434"/>
              <a:ext cx="396274" cy="762066"/>
            </a:xfrm>
            <a:prstGeom prst="rect">
              <a:avLst/>
            </a:prstGeom>
          </p:spPr>
        </p:pic>
        <p:pic>
          <p:nvPicPr>
            <p:cNvPr id="25" name="Picture 24"/>
            <p:cNvPicPr>
              <a:picLocks noChangeAspect="1"/>
            </p:cNvPicPr>
            <p:nvPr/>
          </p:nvPicPr>
          <p:blipFill>
            <a:blip r:embed="rId14"/>
            <a:stretch>
              <a:fillRect/>
            </a:stretch>
          </p:blipFill>
          <p:spPr>
            <a:xfrm>
              <a:off x="9978073" y="5080597"/>
              <a:ext cx="1274174" cy="341406"/>
            </a:xfrm>
            <a:prstGeom prst="rect">
              <a:avLst/>
            </a:prstGeom>
          </p:spPr>
        </p:pic>
        <p:pic>
          <p:nvPicPr>
            <p:cNvPr id="27" name="Picture 26"/>
            <p:cNvPicPr>
              <a:picLocks noChangeAspect="1"/>
            </p:cNvPicPr>
            <p:nvPr/>
          </p:nvPicPr>
          <p:blipFill>
            <a:blip r:embed="rId15"/>
            <a:stretch>
              <a:fillRect/>
            </a:stretch>
          </p:blipFill>
          <p:spPr>
            <a:xfrm>
              <a:off x="10813297" y="4074762"/>
              <a:ext cx="438950" cy="512108"/>
            </a:xfrm>
            <a:prstGeom prst="rect">
              <a:avLst/>
            </a:prstGeom>
          </p:spPr>
        </p:pic>
        <p:pic>
          <p:nvPicPr>
            <p:cNvPr id="29" name="Picture 28"/>
            <p:cNvPicPr>
              <a:picLocks noChangeAspect="1"/>
            </p:cNvPicPr>
            <p:nvPr/>
          </p:nvPicPr>
          <p:blipFill>
            <a:blip r:embed="rId16"/>
            <a:stretch>
              <a:fillRect/>
            </a:stretch>
          </p:blipFill>
          <p:spPr>
            <a:xfrm>
              <a:off x="11460112" y="4107219"/>
              <a:ext cx="438950" cy="560881"/>
            </a:xfrm>
            <a:prstGeom prst="rect">
              <a:avLst/>
            </a:prstGeom>
          </p:spPr>
        </p:pic>
        <p:pic>
          <p:nvPicPr>
            <p:cNvPr id="30" name="Picture 29"/>
            <p:cNvPicPr>
              <a:picLocks noChangeAspect="1"/>
            </p:cNvPicPr>
            <p:nvPr/>
          </p:nvPicPr>
          <p:blipFill>
            <a:blip r:embed="rId17">
              <a:clrChange>
                <a:clrFrom>
                  <a:srgbClr val="FFFFFF"/>
                </a:clrFrom>
                <a:clrTo>
                  <a:srgbClr val="FFFFFF">
                    <a:alpha val="0"/>
                  </a:srgbClr>
                </a:clrTo>
              </a:clrChange>
            </a:blip>
            <a:stretch>
              <a:fillRect/>
            </a:stretch>
          </p:blipFill>
          <p:spPr>
            <a:xfrm>
              <a:off x="11490595" y="4857076"/>
              <a:ext cx="408467" cy="414564"/>
            </a:xfrm>
            <a:prstGeom prst="rect">
              <a:avLst/>
            </a:prstGeom>
          </p:spPr>
        </p:pic>
        <p:pic>
          <p:nvPicPr>
            <p:cNvPr id="32" name="Picture 31"/>
            <p:cNvPicPr>
              <a:picLocks noChangeAspect="1"/>
            </p:cNvPicPr>
            <p:nvPr/>
          </p:nvPicPr>
          <p:blipFill>
            <a:blip r:embed="rId18"/>
            <a:stretch>
              <a:fillRect/>
            </a:stretch>
          </p:blipFill>
          <p:spPr>
            <a:xfrm>
              <a:off x="9454482" y="4552232"/>
              <a:ext cx="1402202" cy="420660"/>
            </a:xfrm>
            <a:prstGeom prst="rect">
              <a:avLst/>
            </a:prstGeom>
          </p:spPr>
        </p:pic>
        <p:sp>
          <p:nvSpPr>
            <p:cNvPr id="173" name="TextBox 172"/>
            <p:cNvSpPr txBox="1"/>
            <p:nvPr/>
          </p:nvSpPr>
          <p:spPr>
            <a:xfrm>
              <a:off x="3556463" y="5962448"/>
              <a:ext cx="2651760" cy="491892"/>
            </a:xfrm>
            <a:prstGeom prst="rect">
              <a:avLst/>
            </a:prstGeom>
            <a:noFill/>
          </p:spPr>
          <p:txBody>
            <a:bodyPr wrap="square" lIns="0" tIns="0" rIns="0" bIns="0" rtlCol="0">
              <a:no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9900"/>
                  </a:solidFill>
                  <a:effectLst/>
                  <a:uLnTx/>
                  <a:uFillTx/>
                  <a:latin typeface="Cabin" panose="020B0803050202020004" pitchFamily="34" charset="0"/>
                </a:rPr>
                <a:t>Web App Gallery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000000"/>
                  </a:solidFill>
                  <a:effectLst/>
                  <a:uLnTx/>
                  <a:uFillTx/>
                  <a:latin typeface="Cabin" panose="020B0803050202020004" pitchFamily="34" charset="0"/>
                  <a:cs typeface="Segoe UI Semilight" panose="020B0402040204020203" pitchFamily="34" charset="0"/>
                </a:rPr>
                <a:t>Dozens of .NET &amp; PHP CMS and Web apps</a:t>
              </a:r>
            </a:p>
          </p:txBody>
        </p:sp>
        <p:pic>
          <p:nvPicPr>
            <p:cNvPr id="35" name="Picture 34"/>
            <p:cNvPicPr>
              <a:picLocks noChangeAspect="1"/>
            </p:cNvPicPr>
            <p:nvPr/>
          </p:nvPicPr>
          <p:blipFill>
            <a:blip r:embed="rId19"/>
            <a:stretch>
              <a:fillRect/>
            </a:stretch>
          </p:blipFill>
          <p:spPr>
            <a:xfrm>
              <a:off x="3556464" y="4573303"/>
              <a:ext cx="640080" cy="429064"/>
            </a:xfrm>
            <a:prstGeom prst="rect">
              <a:avLst/>
            </a:prstGeom>
          </p:spPr>
        </p:pic>
        <p:pic>
          <p:nvPicPr>
            <p:cNvPr id="39" name="Picture 38"/>
            <p:cNvPicPr>
              <a:picLocks noChangeAspect="1"/>
            </p:cNvPicPr>
            <p:nvPr/>
          </p:nvPicPr>
          <p:blipFill>
            <a:blip r:embed="rId20"/>
            <a:stretch>
              <a:fillRect/>
            </a:stretch>
          </p:blipFill>
          <p:spPr>
            <a:xfrm>
              <a:off x="4984738" y="4044279"/>
              <a:ext cx="591363" cy="542591"/>
            </a:xfrm>
            <a:prstGeom prst="rect">
              <a:avLst/>
            </a:prstGeom>
          </p:spPr>
        </p:pic>
        <p:pic>
          <p:nvPicPr>
            <p:cNvPr id="40" name="Picture 39"/>
            <p:cNvPicPr>
              <a:picLocks noChangeAspect="1"/>
            </p:cNvPicPr>
            <p:nvPr/>
          </p:nvPicPr>
          <p:blipFill>
            <a:blip r:embed="rId21"/>
            <a:stretch>
              <a:fillRect/>
            </a:stretch>
          </p:blipFill>
          <p:spPr>
            <a:xfrm>
              <a:off x="5660014" y="4187776"/>
              <a:ext cx="384081" cy="548688"/>
            </a:xfrm>
            <a:prstGeom prst="rect">
              <a:avLst/>
            </a:prstGeom>
          </p:spPr>
        </p:pic>
        <p:pic>
          <p:nvPicPr>
            <p:cNvPr id="44" name="Picture 43"/>
            <p:cNvPicPr>
              <a:picLocks noChangeAspect="1"/>
            </p:cNvPicPr>
            <p:nvPr/>
          </p:nvPicPr>
          <p:blipFill>
            <a:blip r:embed="rId22"/>
            <a:stretch>
              <a:fillRect/>
            </a:stretch>
          </p:blipFill>
          <p:spPr>
            <a:xfrm>
              <a:off x="3556464" y="5248438"/>
              <a:ext cx="457240" cy="457240"/>
            </a:xfrm>
            <a:prstGeom prst="rect">
              <a:avLst/>
            </a:prstGeom>
          </p:spPr>
        </p:pic>
        <p:pic>
          <p:nvPicPr>
            <p:cNvPr id="51" name="Picture 50"/>
            <p:cNvPicPr>
              <a:picLocks noChangeAspect="1"/>
            </p:cNvPicPr>
            <p:nvPr/>
          </p:nvPicPr>
          <p:blipFill>
            <a:blip r:embed="rId23"/>
            <a:stretch>
              <a:fillRect/>
            </a:stretch>
          </p:blipFill>
          <p:spPr>
            <a:xfrm>
              <a:off x="4375673" y="5323257"/>
              <a:ext cx="402371" cy="377985"/>
            </a:xfrm>
            <a:prstGeom prst="rect">
              <a:avLst/>
            </a:prstGeom>
          </p:spPr>
        </p:pic>
        <p:pic>
          <p:nvPicPr>
            <p:cNvPr id="54" name="Picture 53"/>
            <p:cNvPicPr>
              <a:picLocks noChangeAspect="1"/>
            </p:cNvPicPr>
            <p:nvPr/>
          </p:nvPicPr>
          <p:blipFill>
            <a:blip r:embed="rId24">
              <a:clrChange>
                <a:clrFrom>
                  <a:srgbClr val="FFFFFF"/>
                </a:clrFrom>
                <a:clrTo>
                  <a:srgbClr val="FFFFFF">
                    <a:alpha val="0"/>
                  </a:srgbClr>
                </a:clrTo>
              </a:clrChange>
            </a:blip>
            <a:stretch>
              <a:fillRect/>
            </a:stretch>
          </p:blipFill>
          <p:spPr>
            <a:xfrm>
              <a:off x="5152294" y="5043799"/>
              <a:ext cx="1005840" cy="242672"/>
            </a:xfrm>
            <a:prstGeom prst="rect">
              <a:avLst/>
            </a:prstGeom>
          </p:spPr>
        </p:pic>
        <p:pic>
          <p:nvPicPr>
            <p:cNvPr id="56" name="Picture 55"/>
            <p:cNvPicPr>
              <a:picLocks noChangeAspect="1"/>
            </p:cNvPicPr>
            <p:nvPr/>
          </p:nvPicPr>
          <p:blipFill>
            <a:blip r:embed="rId25"/>
            <a:stretch>
              <a:fillRect/>
            </a:stretch>
          </p:blipFill>
          <p:spPr>
            <a:xfrm>
              <a:off x="5103030" y="5549003"/>
              <a:ext cx="914401" cy="457200"/>
            </a:xfrm>
            <a:prstGeom prst="rect">
              <a:avLst/>
            </a:prstGeom>
          </p:spPr>
        </p:pic>
        <p:pic>
          <p:nvPicPr>
            <p:cNvPr id="1024" name="Picture 1023"/>
            <p:cNvPicPr>
              <a:picLocks noChangeAspect="1"/>
            </p:cNvPicPr>
            <p:nvPr/>
          </p:nvPicPr>
          <p:blipFill>
            <a:blip r:embed="rId26"/>
            <a:stretch>
              <a:fillRect/>
            </a:stretch>
          </p:blipFill>
          <p:spPr>
            <a:xfrm>
              <a:off x="4300429" y="4527391"/>
              <a:ext cx="731520" cy="548932"/>
            </a:xfrm>
            <a:prstGeom prst="rect">
              <a:avLst/>
            </a:prstGeom>
          </p:spPr>
        </p:pic>
      </p:grpSp>
      <p:grpSp>
        <p:nvGrpSpPr>
          <p:cNvPr id="3" name="Group 2"/>
          <p:cNvGrpSpPr/>
          <p:nvPr/>
        </p:nvGrpSpPr>
        <p:grpSpPr>
          <a:xfrm>
            <a:off x="3423059" y="968978"/>
            <a:ext cx="8681053" cy="2743200"/>
            <a:chOff x="3436506" y="1022766"/>
            <a:chExt cx="8681053" cy="2743200"/>
          </a:xfrm>
        </p:grpSpPr>
        <p:sp>
          <p:nvSpPr>
            <p:cNvPr id="120" name="Rounded Rectangle 119"/>
            <p:cNvSpPr/>
            <p:nvPr/>
          </p:nvSpPr>
          <p:spPr bwMode="auto">
            <a:xfrm>
              <a:off x="3436506"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1" name="Rounded Rectangle 120"/>
            <p:cNvSpPr/>
            <p:nvPr/>
          </p:nvSpPr>
          <p:spPr bwMode="auto">
            <a:xfrm>
              <a:off x="6359713"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2" name="Rounded Rectangle 121"/>
            <p:cNvSpPr/>
            <p:nvPr/>
          </p:nvSpPr>
          <p:spPr bwMode="auto">
            <a:xfrm>
              <a:off x="9282919"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6" name="Content Placeholder 2"/>
            <p:cNvSpPr txBox="1">
              <a:spLocks/>
            </p:cNvSpPr>
            <p:nvPr/>
          </p:nvSpPr>
          <p:spPr bwMode="auto">
            <a:xfrm>
              <a:off x="3436506"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Infrastructure</a:t>
              </a:r>
            </a:p>
          </p:txBody>
        </p:sp>
        <p:sp>
          <p:nvSpPr>
            <p:cNvPr id="127" name="Content Placeholder 2"/>
            <p:cNvSpPr txBox="1">
              <a:spLocks/>
            </p:cNvSpPr>
            <p:nvPr/>
          </p:nvSpPr>
          <p:spPr bwMode="auto">
            <a:xfrm>
              <a:off x="6359713"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Databases</a:t>
              </a:r>
            </a:p>
          </p:txBody>
        </p:sp>
        <p:sp>
          <p:nvSpPr>
            <p:cNvPr id="128" name="Content Placeholder 2"/>
            <p:cNvSpPr txBox="1">
              <a:spLocks/>
            </p:cNvSpPr>
            <p:nvPr/>
          </p:nvSpPr>
          <p:spPr bwMode="auto">
            <a:xfrm>
              <a:off x="9282919"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App Frameworks</a:t>
              </a:r>
            </a:p>
          </p:txBody>
        </p:sp>
        <p:pic>
          <p:nvPicPr>
            <p:cNvPr id="186" name="Picture 185"/>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9530556" y="3050885"/>
              <a:ext cx="457200" cy="457200"/>
            </a:xfrm>
            <a:prstGeom prst="rect">
              <a:avLst/>
            </a:prstGeom>
            <a:noFill/>
          </p:spPr>
        </p:pic>
        <p:pic>
          <p:nvPicPr>
            <p:cNvPr id="1025" name="Picture 1024"/>
            <p:cNvPicPr>
              <a:picLocks noChangeAspect="1"/>
            </p:cNvPicPr>
            <p:nvPr/>
          </p:nvPicPr>
          <p:blipFill>
            <a:blip r:embed="rId28"/>
            <a:stretch>
              <a:fillRect/>
            </a:stretch>
          </p:blipFill>
          <p:spPr>
            <a:xfrm>
              <a:off x="9620157" y="1594003"/>
              <a:ext cx="365760" cy="370332"/>
            </a:xfrm>
            <a:prstGeom prst="rect">
              <a:avLst/>
            </a:prstGeom>
          </p:spPr>
        </p:pic>
        <p:pic>
          <p:nvPicPr>
            <p:cNvPr id="1027" name="Picture 1026"/>
            <p:cNvPicPr>
              <a:picLocks noChangeAspect="1"/>
            </p:cNvPicPr>
            <p:nvPr/>
          </p:nvPicPr>
          <p:blipFill>
            <a:blip r:embed="rId29">
              <a:clrChange>
                <a:clrFrom>
                  <a:srgbClr val="FEFEFE"/>
                </a:clrFrom>
                <a:clrTo>
                  <a:srgbClr val="FEFEFE">
                    <a:alpha val="0"/>
                  </a:srgbClr>
                </a:clrTo>
              </a:clrChange>
            </a:blip>
            <a:stretch>
              <a:fillRect/>
            </a:stretch>
          </p:blipFill>
          <p:spPr>
            <a:xfrm>
              <a:off x="11352313" y="1863416"/>
              <a:ext cx="609653" cy="341406"/>
            </a:xfrm>
            <a:prstGeom prst="rect">
              <a:avLst/>
            </a:prstGeom>
          </p:spPr>
        </p:pic>
        <p:pic>
          <p:nvPicPr>
            <p:cNvPr id="1029" name="Picture 1028"/>
            <p:cNvPicPr>
              <a:picLocks noChangeAspect="1"/>
            </p:cNvPicPr>
            <p:nvPr/>
          </p:nvPicPr>
          <p:blipFill>
            <a:blip r:embed="rId30">
              <a:clrChange>
                <a:clrFrom>
                  <a:srgbClr val="FFFFFF"/>
                </a:clrFrom>
                <a:clrTo>
                  <a:srgbClr val="FFFFFF">
                    <a:alpha val="0"/>
                  </a:srgbClr>
                </a:clrTo>
              </a:clrChange>
            </a:blip>
            <a:stretch>
              <a:fillRect/>
            </a:stretch>
          </p:blipFill>
          <p:spPr>
            <a:xfrm>
              <a:off x="10165327" y="2695919"/>
              <a:ext cx="1031444" cy="274320"/>
            </a:xfrm>
            <a:prstGeom prst="rect">
              <a:avLst/>
            </a:prstGeom>
          </p:spPr>
        </p:pic>
        <p:pic>
          <p:nvPicPr>
            <p:cNvPr id="192" name="Picture 1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31965" y="2496489"/>
              <a:ext cx="450347" cy="516945"/>
            </a:xfrm>
            <a:prstGeom prst="rect">
              <a:avLst/>
            </a:prstGeom>
          </p:spPr>
        </p:pic>
        <p:pic>
          <p:nvPicPr>
            <p:cNvPr id="1031" name="Picture 1030"/>
            <p:cNvPicPr>
              <a:picLocks noChangeAspect="1"/>
            </p:cNvPicPr>
            <p:nvPr/>
          </p:nvPicPr>
          <p:blipFill>
            <a:blip r:embed="rId32"/>
            <a:stretch>
              <a:fillRect/>
            </a:stretch>
          </p:blipFill>
          <p:spPr>
            <a:xfrm>
              <a:off x="9467929" y="2282707"/>
              <a:ext cx="1030313" cy="243861"/>
            </a:xfrm>
            <a:prstGeom prst="rect">
              <a:avLst/>
            </a:prstGeom>
          </p:spPr>
        </p:pic>
        <p:pic>
          <p:nvPicPr>
            <p:cNvPr id="1033" name="Picture 1032"/>
            <p:cNvPicPr>
              <a:picLocks noChangeAspect="1"/>
            </p:cNvPicPr>
            <p:nvPr/>
          </p:nvPicPr>
          <p:blipFill>
            <a:blip r:embed="rId33"/>
            <a:stretch>
              <a:fillRect/>
            </a:stretch>
          </p:blipFill>
          <p:spPr>
            <a:xfrm>
              <a:off x="10662503" y="1617738"/>
              <a:ext cx="457240" cy="695004"/>
            </a:xfrm>
            <a:prstGeom prst="rect">
              <a:avLst/>
            </a:prstGeom>
          </p:spPr>
        </p:pic>
        <p:pic>
          <p:nvPicPr>
            <p:cNvPr id="1036" name="Picture 1035"/>
            <p:cNvPicPr>
              <a:picLocks noChangeAspect="1"/>
            </p:cNvPicPr>
            <p:nvPr/>
          </p:nvPicPr>
          <p:blipFill>
            <a:blip r:embed="rId34">
              <a:clrChange>
                <a:clrFrom>
                  <a:srgbClr val="FFFFFF"/>
                </a:clrFrom>
                <a:clrTo>
                  <a:srgbClr val="FFFFFF">
                    <a:alpha val="0"/>
                  </a:srgbClr>
                </a:clrTo>
              </a:clrChange>
            </a:blip>
            <a:stretch>
              <a:fillRect/>
            </a:stretch>
          </p:blipFill>
          <p:spPr>
            <a:xfrm>
              <a:off x="10165327" y="3196539"/>
              <a:ext cx="1097280" cy="211376"/>
            </a:xfrm>
            <a:prstGeom prst="rect">
              <a:avLst/>
            </a:prstGeom>
          </p:spPr>
        </p:pic>
        <p:pic>
          <p:nvPicPr>
            <p:cNvPr id="202" name="Picture 201"/>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064911" y="1684681"/>
              <a:ext cx="852578" cy="349438"/>
            </a:xfrm>
            <a:prstGeom prst="rect">
              <a:avLst/>
            </a:prstGeom>
            <a:noFill/>
          </p:spPr>
        </p:pic>
        <p:sp>
          <p:nvSpPr>
            <p:cNvPr id="208" name="TextBox 207"/>
            <p:cNvSpPr txBox="1"/>
            <p:nvPr/>
          </p:nvSpPr>
          <p:spPr>
            <a:xfrm>
              <a:off x="7973962" y="2739826"/>
              <a:ext cx="996515" cy="217243"/>
            </a:xfrm>
            <a:prstGeom prst="rect">
              <a:avLst/>
            </a:prstGeom>
            <a:noFill/>
          </p:spPr>
          <p:txBody>
            <a:bodyPr wrap="non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Cabin" panose="020B0803050202020004" pitchFamily="34" charset="0"/>
                  <a:cs typeface="Segoe UI Semibold" panose="020B0702040204020203" pitchFamily="34" charset="0"/>
                </a:rPr>
                <a:t>SQL Server</a:t>
              </a:r>
            </a:p>
          </p:txBody>
        </p:sp>
        <p:pic>
          <p:nvPicPr>
            <p:cNvPr id="1038" name="Picture 1037"/>
            <p:cNvPicPr>
              <a:picLocks noChangeAspect="1"/>
            </p:cNvPicPr>
            <p:nvPr/>
          </p:nvPicPr>
          <p:blipFill>
            <a:blip r:embed="rId36">
              <a:clrChange>
                <a:clrFrom>
                  <a:srgbClr val="FFFFFF"/>
                </a:clrFrom>
                <a:clrTo>
                  <a:srgbClr val="FFFFFF">
                    <a:alpha val="0"/>
                  </a:srgbClr>
                </a:clrTo>
              </a:clrChange>
            </a:blip>
            <a:stretch>
              <a:fillRect/>
            </a:stretch>
          </p:blipFill>
          <p:spPr>
            <a:xfrm>
              <a:off x="7694811" y="3123123"/>
              <a:ext cx="1255885" cy="371888"/>
            </a:xfrm>
            <a:prstGeom prst="rect">
              <a:avLst/>
            </a:prstGeom>
          </p:spPr>
        </p:pic>
        <p:pic>
          <p:nvPicPr>
            <p:cNvPr id="1039" name="Picture 1038"/>
            <p:cNvPicPr>
              <a:picLocks noChangeAspect="1"/>
            </p:cNvPicPr>
            <p:nvPr/>
          </p:nvPicPr>
          <p:blipFill>
            <a:blip r:embed="rId37"/>
            <a:stretch>
              <a:fillRect/>
            </a:stretch>
          </p:blipFill>
          <p:spPr>
            <a:xfrm>
              <a:off x="6539252" y="3261370"/>
              <a:ext cx="957155" cy="176799"/>
            </a:xfrm>
            <a:prstGeom prst="rect">
              <a:avLst/>
            </a:prstGeom>
          </p:spPr>
        </p:pic>
        <p:pic>
          <p:nvPicPr>
            <p:cNvPr id="1041" name="Picture 1040"/>
            <p:cNvPicPr>
              <a:picLocks noChangeAspect="1"/>
            </p:cNvPicPr>
            <p:nvPr/>
          </p:nvPicPr>
          <p:blipFill>
            <a:blip r:embed="rId38"/>
            <a:stretch>
              <a:fillRect/>
            </a:stretch>
          </p:blipFill>
          <p:spPr>
            <a:xfrm>
              <a:off x="6564307" y="1609509"/>
              <a:ext cx="967374" cy="365760"/>
            </a:xfrm>
            <a:prstGeom prst="rect">
              <a:avLst/>
            </a:prstGeom>
          </p:spPr>
        </p:pic>
        <p:pic>
          <p:nvPicPr>
            <p:cNvPr id="1042" name="Picture 1041"/>
            <p:cNvPicPr>
              <a:picLocks noChangeAspect="1"/>
            </p:cNvPicPr>
            <p:nvPr/>
          </p:nvPicPr>
          <p:blipFill>
            <a:blip r:embed="rId39"/>
            <a:stretch>
              <a:fillRect/>
            </a:stretch>
          </p:blipFill>
          <p:spPr>
            <a:xfrm>
              <a:off x="6714060" y="2764348"/>
              <a:ext cx="804742" cy="268247"/>
            </a:xfrm>
            <a:prstGeom prst="rect">
              <a:avLst/>
            </a:prstGeom>
          </p:spPr>
        </p:pic>
        <p:pic>
          <p:nvPicPr>
            <p:cNvPr id="1043" name="Picture 1042"/>
            <p:cNvPicPr>
              <a:picLocks noChangeAspect="1"/>
            </p:cNvPicPr>
            <p:nvPr/>
          </p:nvPicPr>
          <p:blipFill>
            <a:blip r:embed="rId40">
              <a:clrChange>
                <a:clrFrom>
                  <a:srgbClr val="F9F9F9"/>
                </a:clrFrom>
                <a:clrTo>
                  <a:srgbClr val="F9F9F9">
                    <a:alpha val="0"/>
                  </a:srgbClr>
                </a:clrTo>
              </a:clrChange>
            </a:blip>
            <a:stretch>
              <a:fillRect/>
            </a:stretch>
          </p:blipFill>
          <p:spPr>
            <a:xfrm>
              <a:off x="7816543" y="2119354"/>
              <a:ext cx="1158340" cy="359695"/>
            </a:xfrm>
            <a:prstGeom prst="rect">
              <a:avLst/>
            </a:prstGeom>
          </p:spPr>
        </p:pic>
        <p:pic>
          <p:nvPicPr>
            <p:cNvPr id="1044" name="Picture 1043"/>
            <p:cNvPicPr>
              <a:picLocks noChangeAspect="1"/>
            </p:cNvPicPr>
            <p:nvPr/>
          </p:nvPicPr>
          <p:blipFill>
            <a:blip r:embed="rId41">
              <a:clrChange>
                <a:clrFrom>
                  <a:srgbClr val="FFFFFF"/>
                </a:clrFrom>
                <a:clrTo>
                  <a:srgbClr val="FFFFFF">
                    <a:alpha val="0"/>
                  </a:srgbClr>
                </a:clrTo>
              </a:clrChange>
            </a:blip>
            <a:stretch>
              <a:fillRect/>
            </a:stretch>
          </p:blipFill>
          <p:spPr>
            <a:xfrm>
              <a:off x="7777018" y="1273327"/>
              <a:ext cx="1115665" cy="286537"/>
            </a:xfrm>
            <a:prstGeom prst="rect">
              <a:avLst/>
            </a:prstGeom>
          </p:spPr>
        </p:pic>
        <p:pic>
          <p:nvPicPr>
            <p:cNvPr id="1045" name="Picture 1044"/>
            <p:cNvPicPr>
              <a:picLocks noChangeAspect="1"/>
            </p:cNvPicPr>
            <p:nvPr/>
          </p:nvPicPr>
          <p:blipFill>
            <a:blip r:embed="rId42">
              <a:clrChange>
                <a:clrFrom>
                  <a:srgbClr val="F9F9F9"/>
                </a:clrFrom>
                <a:clrTo>
                  <a:srgbClr val="F9F9F9">
                    <a:alpha val="0"/>
                  </a:srgbClr>
                </a:clrTo>
              </a:clrChange>
            </a:blip>
            <a:stretch>
              <a:fillRect/>
            </a:stretch>
          </p:blipFill>
          <p:spPr>
            <a:xfrm>
              <a:off x="6561487" y="2095329"/>
              <a:ext cx="847417" cy="414564"/>
            </a:xfrm>
            <a:prstGeom prst="rect">
              <a:avLst/>
            </a:prstGeom>
          </p:spPr>
        </p:pic>
        <p:sp>
          <p:nvSpPr>
            <p:cNvPr id="219" name="TextBox 218"/>
            <p:cNvSpPr txBox="1"/>
            <p:nvPr/>
          </p:nvSpPr>
          <p:spPr>
            <a:xfrm>
              <a:off x="3569909" y="3327433"/>
              <a:ext cx="2637913" cy="304699"/>
            </a:xfrm>
            <a:prstGeom prst="rect">
              <a:avLst/>
            </a:prstGeom>
            <a:noFill/>
          </p:spPr>
          <p:txBody>
            <a:bodyPr wrap="square" lIns="0" tIns="0" rIns="0" bIns="0" rtlCol="0">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bin" panose="020B0803050202020004" pitchFamily="34" charset="0"/>
                  <a:cs typeface="Segoe UI Semilight" panose="020B0402040204020203" pitchFamily="34" charset="0"/>
                </a:rPr>
                <a:t>+Hundreds of community supported images on VM Depot</a:t>
              </a:r>
            </a:p>
          </p:txBody>
        </p:sp>
        <p:pic>
          <p:nvPicPr>
            <p:cNvPr id="228" name="Picture 227"/>
            <p:cNvPicPr>
              <a:picLocks noChangeAspect="1"/>
            </p:cNvPicPr>
            <p:nvPr/>
          </p:nvPicPr>
          <p:blipFill>
            <a:blip r:embed="rId16"/>
            <a:stretch>
              <a:fillRect/>
            </a:stretch>
          </p:blipFill>
          <p:spPr>
            <a:xfrm>
              <a:off x="5612480" y="1177135"/>
              <a:ext cx="438950" cy="560881"/>
            </a:xfrm>
            <a:prstGeom prst="rect">
              <a:avLst/>
            </a:prstGeom>
          </p:spPr>
        </p:pic>
        <p:pic>
          <p:nvPicPr>
            <p:cNvPr id="229" name="Picture 228"/>
            <p:cNvPicPr>
              <a:picLocks noChangeAspect="1"/>
            </p:cNvPicPr>
            <p:nvPr/>
          </p:nvPicPr>
          <p:blipFill>
            <a:blip r:embed="rId17">
              <a:clrChange>
                <a:clrFrom>
                  <a:srgbClr val="FFFFFF"/>
                </a:clrFrom>
                <a:clrTo>
                  <a:srgbClr val="FFFFFF">
                    <a:alpha val="0"/>
                  </a:srgbClr>
                </a:clrTo>
              </a:clrChange>
            </a:blip>
            <a:stretch>
              <a:fillRect/>
            </a:stretch>
          </p:blipFill>
          <p:spPr>
            <a:xfrm>
              <a:off x="5663864" y="2282707"/>
              <a:ext cx="408467" cy="414564"/>
            </a:xfrm>
            <a:prstGeom prst="rect">
              <a:avLst/>
            </a:prstGeom>
          </p:spPr>
        </p:pic>
        <p:pic>
          <p:nvPicPr>
            <p:cNvPr id="1046" name="Picture 1045"/>
            <p:cNvPicPr>
              <a:picLocks noChangeAspect="1"/>
            </p:cNvPicPr>
            <p:nvPr/>
          </p:nvPicPr>
          <p:blipFill>
            <a:blip r:embed="rId43"/>
            <a:stretch>
              <a:fillRect/>
            </a:stretch>
          </p:blipFill>
          <p:spPr>
            <a:xfrm>
              <a:off x="4697041" y="1805877"/>
              <a:ext cx="1298561" cy="353599"/>
            </a:xfrm>
            <a:prstGeom prst="rect">
              <a:avLst/>
            </a:prstGeom>
          </p:spPr>
        </p:pic>
        <p:pic>
          <p:nvPicPr>
            <p:cNvPr id="1047" name="Picture 1046"/>
            <p:cNvPicPr>
              <a:picLocks noChangeAspect="1"/>
            </p:cNvPicPr>
            <p:nvPr/>
          </p:nvPicPr>
          <p:blipFill>
            <a:blip r:embed="rId44"/>
            <a:stretch>
              <a:fillRect/>
            </a:stretch>
          </p:blipFill>
          <p:spPr>
            <a:xfrm>
              <a:off x="3636537" y="1617738"/>
              <a:ext cx="969348" cy="219475"/>
            </a:xfrm>
            <a:prstGeom prst="rect">
              <a:avLst/>
            </a:prstGeom>
          </p:spPr>
        </p:pic>
        <p:pic>
          <p:nvPicPr>
            <p:cNvPr id="1048" name="Picture 1047"/>
            <p:cNvPicPr>
              <a:picLocks noChangeAspect="1"/>
            </p:cNvPicPr>
            <p:nvPr/>
          </p:nvPicPr>
          <p:blipFill>
            <a:blip r:embed="rId45"/>
            <a:stretch>
              <a:fillRect/>
            </a:stretch>
          </p:blipFill>
          <p:spPr>
            <a:xfrm>
              <a:off x="5183125" y="2889452"/>
              <a:ext cx="914479" cy="243861"/>
            </a:xfrm>
            <a:prstGeom prst="rect">
              <a:avLst/>
            </a:prstGeom>
          </p:spPr>
        </p:pic>
        <p:pic>
          <p:nvPicPr>
            <p:cNvPr id="1049" name="Picture 1048"/>
            <p:cNvPicPr>
              <a:picLocks noChangeAspect="1"/>
            </p:cNvPicPr>
            <p:nvPr/>
          </p:nvPicPr>
          <p:blipFill>
            <a:blip r:embed="rId46"/>
            <a:stretch>
              <a:fillRect/>
            </a:stretch>
          </p:blipFill>
          <p:spPr>
            <a:xfrm>
              <a:off x="3609910" y="2054328"/>
              <a:ext cx="951058" cy="292633"/>
            </a:xfrm>
            <a:prstGeom prst="rect">
              <a:avLst/>
            </a:prstGeom>
          </p:spPr>
        </p:pic>
        <p:pic>
          <p:nvPicPr>
            <p:cNvPr id="1050" name="Picture 1049"/>
            <p:cNvPicPr>
              <a:picLocks noChangeAspect="1"/>
            </p:cNvPicPr>
            <p:nvPr/>
          </p:nvPicPr>
          <p:blipFill>
            <a:blip r:embed="rId47">
              <a:clrChange>
                <a:clrFrom>
                  <a:srgbClr val="FFFFFF"/>
                </a:clrFrom>
                <a:clrTo>
                  <a:srgbClr val="FFFFFF">
                    <a:alpha val="0"/>
                  </a:srgbClr>
                </a:clrTo>
              </a:clrChange>
            </a:blip>
            <a:stretch>
              <a:fillRect/>
            </a:stretch>
          </p:blipFill>
          <p:spPr>
            <a:xfrm>
              <a:off x="3658123" y="2764348"/>
              <a:ext cx="743776" cy="286537"/>
            </a:xfrm>
            <a:prstGeom prst="rect">
              <a:avLst/>
            </a:prstGeom>
          </p:spPr>
        </p:pic>
        <p:pic>
          <p:nvPicPr>
            <p:cNvPr id="1051" name="Picture 1050"/>
            <p:cNvPicPr>
              <a:picLocks noChangeAspect="1"/>
            </p:cNvPicPr>
            <p:nvPr/>
          </p:nvPicPr>
          <p:blipFill>
            <a:blip r:embed="rId48"/>
            <a:stretch>
              <a:fillRect/>
            </a:stretch>
          </p:blipFill>
          <p:spPr>
            <a:xfrm>
              <a:off x="4643235" y="2410997"/>
              <a:ext cx="725487" cy="359695"/>
            </a:xfrm>
            <a:prstGeom prst="rect">
              <a:avLst/>
            </a:prstGeom>
          </p:spPr>
        </p:pic>
      </p:grpSp>
      <p:grpSp>
        <p:nvGrpSpPr>
          <p:cNvPr id="272" name="Group 271"/>
          <p:cNvGrpSpPr/>
          <p:nvPr/>
        </p:nvGrpSpPr>
        <p:grpSpPr>
          <a:xfrm>
            <a:off x="122483" y="3193748"/>
            <a:ext cx="2964579" cy="3620743"/>
            <a:chOff x="194794" y="3166854"/>
            <a:chExt cx="2964579" cy="3620743"/>
          </a:xfrm>
        </p:grpSpPr>
        <p:sp>
          <p:nvSpPr>
            <p:cNvPr id="238" name="Rounded Rectangle 237"/>
            <p:cNvSpPr/>
            <p:nvPr/>
          </p:nvSpPr>
          <p:spPr bwMode="auto">
            <a:xfrm>
              <a:off x="194794" y="3166854"/>
              <a:ext cx="2964579" cy="3620743"/>
            </a:xfrm>
            <a:prstGeom prst="roundRect">
              <a:avLst>
                <a:gd name="adj" fmla="val 8528"/>
              </a:avLst>
            </a:prstGeom>
            <a:solidFill>
              <a:schemeClr val="bg1"/>
            </a:solidFill>
            <a:ln w="38100">
              <a:solidFill>
                <a:srgbClr val="00B0F0"/>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pic>
          <p:nvPicPr>
            <p:cNvPr id="240" name="Picture 23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2741250" y="4287244"/>
              <a:ext cx="300591" cy="358401"/>
            </a:xfrm>
            <a:prstGeom prst="rect">
              <a:avLst/>
            </a:prstGeom>
          </p:spPr>
        </p:pic>
        <p:pic>
          <p:nvPicPr>
            <p:cNvPr id="247" name="Picture 24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612321" y="3657520"/>
              <a:ext cx="875846" cy="731551"/>
            </a:xfrm>
            <a:prstGeom prst="rect">
              <a:avLst/>
            </a:prstGeom>
          </p:spPr>
        </p:pic>
        <p:pic>
          <p:nvPicPr>
            <p:cNvPr id="249" name="Picture 24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294450" y="4104254"/>
              <a:ext cx="465092" cy="559159"/>
            </a:xfrm>
            <a:prstGeom prst="rect">
              <a:avLst/>
            </a:prstGeom>
          </p:spPr>
        </p:pic>
        <p:pic>
          <p:nvPicPr>
            <p:cNvPr id="250" name="Picture 24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591448" y="5636466"/>
              <a:ext cx="888785" cy="310624"/>
            </a:xfrm>
            <a:prstGeom prst="rect">
              <a:avLst/>
            </a:prstGeom>
          </p:spPr>
        </p:pic>
        <p:sp>
          <p:nvSpPr>
            <p:cNvPr id="256" name="Content Placeholder 2"/>
            <p:cNvSpPr txBox="1">
              <a:spLocks/>
            </p:cNvSpPr>
            <p:nvPr/>
          </p:nvSpPr>
          <p:spPr bwMode="auto">
            <a:xfrm>
              <a:off x="488363" y="3182518"/>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ct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B0F0"/>
                  </a:solidFill>
                  <a:effectLst/>
                  <a:uLnTx/>
                  <a:uFillTx/>
                  <a:latin typeface="Cabin" panose="020B0803050202020004" pitchFamily="34" charset="0"/>
                  <a:cs typeface="Segoe UI Semilight" panose="020B0402040204020203" pitchFamily="34" charset="0"/>
                </a:rPr>
                <a:t>Azure </a:t>
              </a:r>
              <a:r>
                <a:rPr kumimoji="0" lang="en-US" sz="1961" b="0" i="0" u="none" strike="noStrike" kern="0" cap="none" spc="-118" normalizeH="0" baseline="0" noProof="0" err="1">
                  <a:ln w="18415" cmpd="sng">
                    <a:noFill/>
                    <a:prstDash val="solid"/>
                  </a:ln>
                  <a:solidFill>
                    <a:srgbClr val="00B0F0"/>
                  </a:solidFill>
                  <a:effectLst/>
                  <a:uLnTx/>
                  <a:uFillTx/>
                  <a:latin typeface="Cabin" panose="020B0803050202020004" pitchFamily="34" charset="0"/>
                  <a:cs typeface="Segoe UI Semilight" panose="020B0402040204020203" pitchFamily="34" charset="0"/>
                </a:rPr>
                <a:t>BaaS</a:t>
              </a:r>
              <a:endParaRPr kumimoji="0" lang="en-US" sz="1961" b="0" i="0" u="none" strike="noStrike" kern="0" cap="none" spc="-118" normalizeH="0" baseline="0" noProof="0">
                <a:ln w="18415" cmpd="sng">
                  <a:noFill/>
                  <a:prstDash val="solid"/>
                </a:ln>
                <a:solidFill>
                  <a:srgbClr val="00B0F0"/>
                </a:solidFill>
                <a:effectLst/>
                <a:uLnTx/>
                <a:uFillTx/>
                <a:latin typeface="Cabin" panose="020B0803050202020004" pitchFamily="34" charset="0"/>
                <a:cs typeface="Segoe UI Semilight" panose="020B0402040204020203" pitchFamily="34" charset="0"/>
              </a:endParaRPr>
            </a:p>
          </p:txBody>
        </p:sp>
        <p:pic>
          <p:nvPicPr>
            <p:cNvPr id="1053" name="Picture 1052"/>
            <p:cNvPicPr>
              <a:picLocks noChangeAspect="1"/>
            </p:cNvPicPr>
            <p:nvPr/>
          </p:nvPicPr>
          <p:blipFill>
            <a:blip r:embed="rId53"/>
            <a:stretch>
              <a:fillRect/>
            </a:stretch>
          </p:blipFill>
          <p:spPr>
            <a:xfrm>
              <a:off x="1791849" y="6314178"/>
              <a:ext cx="804671" cy="365760"/>
            </a:xfrm>
            <a:prstGeom prst="rect">
              <a:avLst/>
            </a:prstGeom>
          </p:spPr>
        </p:pic>
        <p:pic>
          <p:nvPicPr>
            <p:cNvPr id="1055" name="Picture 1054"/>
            <p:cNvPicPr>
              <a:picLocks noChangeAspect="1"/>
            </p:cNvPicPr>
            <p:nvPr/>
          </p:nvPicPr>
          <p:blipFill>
            <a:blip r:embed="rId54"/>
            <a:stretch>
              <a:fillRect/>
            </a:stretch>
          </p:blipFill>
          <p:spPr>
            <a:xfrm>
              <a:off x="2061749" y="6001993"/>
              <a:ext cx="914400" cy="169825"/>
            </a:xfrm>
            <a:prstGeom prst="rect">
              <a:avLst/>
            </a:prstGeom>
          </p:spPr>
        </p:pic>
        <p:pic>
          <p:nvPicPr>
            <p:cNvPr id="230" name="Picture 229"/>
            <p:cNvPicPr>
              <a:picLocks noChangeAspect="1"/>
            </p:cNvPicPr>
            <p:nvPr/>
          </p:nvPicPr>
          <p:blipFill>
            <a:blip r:embed="rId55"/>
            <a:stretch>
              <a:fillRect/>
            </a:stretch>
          </p:blipFill>
          <p:spPr>
            <a:xfrm>
              <a:off x="409324" y="5791593"/>
              <a:ext cx="914479" cy="268247"/>
            </a:xfrm>
            <a:prstGeom prst="rect">
              <a:avLst/>
            </a:prstGeom>
          </p:spPr>
        </p:pic>
        <p:pic>
          <p:nvPicPr>
            <p:cNvPr id="231" name="Picture 230"/>
            <p:cNvPicPr>
              <a:picLocks noChangeAspect="1"/>
            </p:cNvPicPr>
            <p:nvPr/>
          </p:nvPicPr>
          <p:blipFill>
            <a:blip r:embed="rId56"/>
            <a:stretch>
              <a:fillRect/>
            </a:stretch>
          </p:blipFill>
          <p:spPr>
            <a:xfrm>
              <a:off x="399225" y="6325611"/>
              <a:ext cx="1075624" cy="274320"/>
            </a:xfrm>
            <a:prstGeom prst="rect">
              <a:avLst/>
            </a:prstGeom>
          </p:spPr>
        </p:pic>
        <p:pic>
          <p:nvPicPr>
            <p:cNvPr id="233" name="Picture 232"/>
            <p:cNvPicPr>
              <a:picLocks noChangeAspect="1"/>
            </p:cNvPicPr>
            <p:nvPr/>
          </p:nvPicPr>
          <p:blipFill>
            <a:blip r:embed="rId57"/>
            <a:stretch>
              <a:fillRect/>
            </a:stretch>
          </p:blipFill>
          <p:spPr>
            <a:xfrm>
              <a:off x="1704706" y="5140520"/>
              <a:ext cx="691076" cy="274320"/>
            </a:xfrm>
            <a:prstGeom prst="rect">
              <a:avLst/>
            </a:prstGeom>
          </p:spPr>
        </p:pic>
        <p:pic>
          <p:nvPicPr>
            <p:cNvPr id="235" name="Picture 234"/>
            <p:cNvPicPr>
              <a:picLocks noChangeAspect="1"/>
            </p:cNvPicPr>
            <p:nvPr/>
          </p:nvPicPr>
          <p:blipFill>
            <a:blip r:embed="rId58"/>
            <a:stretch>
              <a:fillRect/>
            </a:stretch>
          </p:blipFill>
          <p:spPr>
            <a:xfrm>
              <a:off x="409324" y="5247482"/>
              <a:ext cx="1209139" cy="182880"/>
            </a:xfrm>
            <a:prstGeom prst="rect">
              <a:avLst/>
            </a:prstGeom>
          </p:spPr>
        </p:pic>
        <p:pic>
          <p:nvPicPr>
            <p:cNvPr id="236" name="Picture 235"/>
            <p:cNvPicPr>
              <a:picLocks noChangeAspect="1"/>
            </p:cNvPicPr>
            <p:nvPr/>
          </p:nvPicPr>
          <p:blipFill>
            <a:blip r:embed="rId59"/>
            <a:stretch>
              <a:fillRect/>
            </a:stretch>
          </p:blipFill>
          <p:spPr>
            <a:xfrm>
              <a:off x="2709993" y="3541755"/>
              <a:ext cx="298730" cy="579170"/>
            </a:xfrm>
            <a:prstGeom prst="rect">
              <a:avLst/>
            </a:prstGeom>
          </p:spPr>
        </p:pic>
        <p:pic>
          <p:nvPicPr>
            <p:cNvPr id="257" name="Picture 256"/>
            <p:cNvPicPr>
              <a:picLocks noChangeAspect="1"/>
            </p:cNvPicPr>
            <p:nvPr/>
          </p:nvPicPr>
          <p:blipFill>
            <a:blip r:embed="rId60"/>
            <a:stretch>
              <a:fillRect/>
            </a:stretch>
          </p:blipFill>
          <p:spPr>
            <a:xfrm>
              <a:off x="2341702" y="4573422"/>
              <a:ext cx="371888" cy="445047"/>
            </a:xfrm>
            <a:prstGeom prst="rect">
              <a:avLst/>
            </a:prstGeom>
          </p:spPr>
        </p:pic>
        <p:pic>
          <p:nvPicPr>
            <p:cNvPr id="258" name="Picture 257"/>
            <p:cNvPicPr>
              <a:picLocks noChangeAspect="1"/>
            </p:cNvPicPr>
            <p:nvPr/>
          </p:nvPicPr>
          <p:blipFill>
            <a:blip r:embed="rId61"/>
            <a:stretch>
              <a:fillRect/>
            </a:stretch>
          </p:blipFill>
          <p:spPr>
            <a:xfrm>
              <a:off x="1632121" y="4499805"/>
              <a:ext cx="385763" cy="457200"/>
            </a:xfrm>
            <a:prstGeom prst="rect">
              <a:avLst/>
            </a:prstGeom>
          </p:spPr>
        </p:pic>
        <p:pic>
          <p:nvPicPr>
            <p:cNvPr id="259" name="Picture 25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36477" y="4199710"/>
              <a:ext cx="695004" cy="202036"/>
            </a:xfrm>
            <a:prstGeom prst="rect">
              <a:avLst/>
            </a:prstGeom>
          </p:spPr>
        </p:pic>
        <p:pic>
          <p:nvPicPr>
            <p:cNvPr id="261" name="Picture 260"/>
            <p:cNvPicPr>
              <a:picLocks noChangeAspect="1"/>
            </p:cNvPicPr>
            <p:nvPr/>
          </p:nvPicPr>
          <p:blipFill>
            <a:blip r:embed="rId63"/>
            <a:stretch>
              <a:fillRect/>
            </a:stretch>
          </p:blipFill>
          <p:spPr>
            <a:xfrm>
              <a:off x="294450" y="3645516"/>
              <a:ext cx="1302811" cy="274320"/>
            </a:xfrm>
            <a:prstGeom prst="rect">
              <a:avLst/>
            </a:prstGeom>
          </p:spPr>
        </p:pic>
        <p:pic>
          <p:nvPicPr>
            <p:cNvPr id="263" name="Picture 262"/>
            <p:cNvPicPr>
              <a:picLocks noChangeAspect="1"/>
            </p:cNvPicPr>
            <p:nvPr/>
          </p:nvPicPr>
          <p:blipFill>
            <a:blip r:embed="rId64"/>
            <a:stretch>
              <a:fillRect/>
            </a:stretch>
          </p:blipFill>
          <p:spPr>
            <a:xfrm>
              <a:off x="2527646" y="5096918"/>
              <a:ext cx="547941" cy="548640"/>
            </a:xfrm>
            <a:prstGeom prst="rect">
              <a:avLst/>
            </a:prstGeom>
          </p:spPr>
        </p:pic>
        <p:pic>
          <p:nvPicPr>
            <p:cNvPr id="265" name="Picture 264"/>
            <p:cNvPicPr>
              <a:picLocks noChangeAspect="1"/>
            </p:cNvPicPr>
            <p:nvPr/>
          </p:nvPicPr>
          <p:blipFill>
            <a:blip r:embed="rId65"/>
            <a:stretch>
              <a:fillRect/>
            </a:stretch>
          </p:blipFill>
          <p:spPr>
            <a:xfrm>
              <a:off x="242630" y="4601912"/>
              <a:ext cx="1035101" cy="548640"/>
            </a:xfrm>
            <a:prstGeom prst="rect">
              <a:avLst/>
            </a:prstGeom>
          </p:spPr>
        </p:pic>
      </p:grpSp>
      <p:sp>
        <p:nvSpPr>
          <p:cNvPr id="276" name="TextBox 275"/>
          <p:cNvSpPr txBox="1"/>
          <p:nvPr/>
        </p:nvSpPr>
        <p:spPr>
          <a:xfrm>
            <a:off x="831745" y="1379800"/>
            <a:ext cx="1077714"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Hyper Scale</a:t>
            </a:r>
          </a:p>
        </p:txBody>
      </p:sp>
      <p:sp>
        <p:nvSpPr>
          <p:cNvPr id="277" name="TextBox 276"/>
          <p:cNvSpPr txBox="1"/>
          <p:nvPr/>
        </p:nvSpPr>
        <p:spPr>
          <a:xfrm>
            <a:off x="591588" y="1745560"/>
            <a:ext cx="1317871"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Enterprise Grade</a:t>
            </a:r>
          </a:p>
        </p:txBody>
      </p:sp>
      <p:sp>
        <p:nvSpPr>
          <p:cNvPr id="278" name="TextBox 277"/>
          <p:cNvSpPr txBox="1"/>
          <p:nvPr/>
        </p:nvSpPr>
        <p:spPr>
          <a:xfrm>
            <a:off x="1086499" y="2122785"/>
            <a:ext cx="822960"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Hybrid </a:t>
            </a:r>
          </a:p>
        </p:txBody>
      </p:sp>
      <p:cxnSp>
        <p:nvCxnSpPr>
          <p:cNvPr id="291" name="Straight Connector 290"/>
          <p:cNvCxnSpPr/>
          <p:nvPr/>
        </p:nvCxnSpPr>
        <p:spPr>
          <a:xfrm>
            <a:off x="848040" y="1669364"/>
            <a:ext cx="1090778" cy="2677"/>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176271" y="2042237"/>
            <a:ext cx="1762547"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75927" y="2412433"/>
            <a:ext cx="1662891"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solidFill>
                  <a:srgbClr val="505050">
                    <a:lumMod val="50000"/>
                  </a:srgbClr>
                </a:solidFill>
                <a:effectLst/>
                <a:uLnTx/>
                <a:uFillTx/>
                <a:latin typeface="Cabin" panose="020B0803050202020004" pitchFamily="34" charset="0"/>
              </a:rPr>
              <a:t>Microsoft Azure | </a:t>
            </a:r>
            <a:r>
              <a:rPr kumimoji="0" lang="en-US" sz="4000" b="0" i="0" u="none" strike="noStrike" kern="1200" cap="none" spc="-102" normalizeH="0" baseline="0" noProof="0">
                <a:ln w="3175">
                  <a:noFill/>
                </a:ln>
                <a:solidFill>
                  <a:srgbClr val="0070C0"/>
                </a:solidFill>
                <a:effectLst/>
                <a:uLnTx/>
                <a:uFillTx/>
                <a:latin typeface="Cabin" panose="020B0803050202020004" pitchFamily="34" charset="0"/>
              </a:rPr>
              <a:t>An Open Cloud</a:t>
            </a:r>
          </a:p>
        </p:txBody>
      </p:sp>
    </p:spTree>
    <p:extLst>
      <p:ext uri="{BB962C8B-B14F-4D97-AF65-F5344CB8AC3E}">
        <p14:creationId xmlns:p14="http://schemas.microsoft.com/office/powerpoint/2010/main" val="247997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latin typeface="Cabin" panose="020B0803050202020004" pitchFamily="34" charset="0"/>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Cabin" panose="020B0803050202020004" pitchFamily="34" charset="0"/>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Cabin" panose="020B0803050202020004" pitchFamily="34" charset="0"/>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Web</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Notification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chemeClr val="bg1"/>
                  </a:solidFill>
                  <a:latin typeface="Cabin" panose="020B0803050202020004" pitchFamily="34" charset="0"/>
                  <a:ea typeface="Segoe UI" pitchFamily="34" charset="0"/>
                  <a:cs typeface="Segoe UI" pitchFamily="34" charset="0"/>
                </a:rPr>
                <a:t>Hybrid</a:t>
              </a:r>
            </a:p>
            <a:p>
              <a:pPr algn="ctr" defTabSz="895923" fontAlgn="base">
                <a:lnSpc>
                  <a:spcPct val="90000"/>
                </a:lnSpc>
              </a:pPr>
              <a:r>
                <a:rPr lang="en-US" sz="1274" b="1" kern="0" dirty="0">
                  <a:solidFill>
                    <a:schemeClr val="bg1"/>
                  </a:solidFill>
                  <a:latin typeface="Cabin" panose="020B0803050202020004" pitchFamily="34" charset="0"/>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err="1">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StorSimple</a:t>
              </a: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Site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Redis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a:solidFill>
                  <a:sysClr val="windowText" lastClr="000000"/>
                </a:solidFill>
                <a:latin typeface="Cabin" panose="020B0803050202020004" pitchFamily="34" charset="0"/>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App</a:t>
              </a:r>
            </a:p>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Cloud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Domain Services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Lake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err="1">
                    <a:solidFill>
                      <a:prstClr val="white"/>
                    </a:solidFill>
                    <a:latin typeface="Cabin" panose="020B0803050202020004" pitchFamily="34" charset="0"/>
                    <a:ea typeface="Arial Unicode MS" panose="020B0604020202020204" pitchFamily="34" charset="-128"/>
                    <a:cs typeface="Segoe UI Light" panose="020B0502040204020203" pitchFamily="34" charset="0"/>
                  </a:rPr>
                  <a:t>IoT</a:t>
                </a: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chemeClr val="bg1"/>
                  </a:solidFill>
                  <a:latin typeface="Cabin" panose="020B0803050202020004" pitchFamily="34" charset="0"/>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Active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AD</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Power BI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Server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Container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VM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BizTalk</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Logic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Content </a:t>
                </a:r>
                <a:b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b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Delivery</a:t>
                </a:r>
              </a:p>
              <a:p>
                <a:pPr defTabSz="913950" eaLnBrk="0" fontAlgn="base" hangingPunct="0">
                  <a:lnSpc>
                    <a:spcPts val="800"/>
                  </a:lnSpc>
                  <a:spcBef>
                    <a:spcPct val="0"/>
                  </a:spcBef>
                  <a:spcAft>
                    <a:spcPct val="0"/>
                  </a:spcAft>
                </a:pP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grpSp>
      </p:grpSp>
      <p:sp>
        <p:nvSpPr>
          <p:cNvPr id="5" name="Rectangle 4"/>
          <p:cNvSpPr/>
          <p:nvPr/>
        </p:nvSpPr>
        <p:spPr>
          <a:xfrm>
            <a:off x="348734" y="1393815"/>
            <a:ext cx="1298816" cy="8639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66" name="Rectangle 265"/>
          <p:cNvSpPr/>
          <p:nvPr/>
        </p:nvSpPr>
        <p:spPr>
          <a:xfrm>
            <a:off x="354373" y="3314774"/>
            <a:ext cx="1298816" cy="5038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68" name="Rectangle 267"/>
          <p:cNvSpPr/>
          <p:nvPr/>
        </p:nvSpPr>
        <p:spPr>
          <a:xfrm>
            <a:off x="2515419" y="4043427"/>
            <a:ext cx="1298816" cy="52798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69" name="Rectangle 268"/>
          <p:cNvSpPr/>
          <p:nvPr/>
        </p:nvSpPr>
        <p:spPr>
          <a:xfrm>
            <a:off x="6610745" y="1959703"/>
            <a:ext cx="3464128" cy="6407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70" name="Rectangle 269"/>
          <p:cNvSpPr/>
          <p:nvPr/>
        </p:nvSpPr>
        <p:spPr>
          <a:xfrm>
            <a:off x="6610745" y="2653616"/>
            <a:ext cx="3464128" cy="18060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71" name="Rectangle 270"/>
          <p:cNvSpPr/>
          <p:nvPr/>
        </p:nvSpPr>
        <p:spPr>
          <a:xfrm>
            <a:off x="4372362" y="575547"/>
            <a:ext cx="2073832" cy="211099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73" name="Rectangle 272"/>
          <p:cNvSpPr/>
          <p:nvPr/>
        </p:nvSpPr>
        <p:spPr>
          <a:xfrm>
            <a:off x="4372362" y="2792428"/>
            <a:ext cx="2073832" cy="1707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Tree>
    <p:extLst>
      <p:ext uri="{BB962C8B-B14F-4D97-AF65-F5344CB8AC3E}">
        <p14:creationId xmlns:p14="http://schemas.microsoft.com/office/powerpoint/2010/main" val="234418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5745892" y="1359242"/>
            <a:ext cx="6446108" cy="55728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nvGrpSpPr>
          <p:cNvPr id="109" name="Group 108"/>
          <p:cNvGrpSpPr/>
          <p:nvPr/>
        </p:nvGrpSpPr>
        <p:grpSpPr>
          <a:xfrm>
            <a:off x="5911431" y="1503615"/>
            <a:ext cx="5496557" cy="5055631"/>
            <a:chOff x="6449697" y="1381009"/>
            <a:chExt cx="5496557" cy="5055631"/>
          </a:xfrm>
        </p:grpSpPr>
        <p:grpSp>
          <p:nvGrpSpPr>
            <p:cNvPr id="110" name="Group 109"/>
            <p:cNvGrpSpPr/>
            <p:nvPr/>
          </p:nvGrpSpPr>
          <p:grpSpPr>
            <a:xfrm>
              <a:off x="6449697" y="1381009"/>
              <a:ext cx="5496557" cy="5055631"/>
              <a:chOff x="6387383" y="510189"/>
              <a:chExt cx="5496557" cy="5055631"/>
            </a:xfrm>
          </p:grpSpPr>
          <p:sp>
            <p:nvSpPr>
              <p:cNvPr id="112" name="Rounded Rectangle 22"/>
              <p:cNvSpPr/>
              <p:nvPr/>
            </p:nvSpPr>
            <p:spPr bwMode="auto">
              <a:xfrm>
                <a:off x="6760307" y="510189"/>
                <a:ext cx="5074382" cy="454458"/>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bin" panose="020B0803050202020004" pitchFamily="34" charset="0"/>
                  </a:rPr>
                  <a:t>POCs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Cabin" panose="020B0803050202020004" pitchFamily="34" charset="0"/>
                </a:endParaRPr>
              </a:p>
            </p:txBody>
          </p:sp>
          <p:grpSp>
            <p:nvGrpSpPr>
              <p:cNvPr id="113" name="Group 3"/>
              <p:cNvGrpSpPr/>
              <p:nvPr/>
            </p:nvGrpSpPr>
            <p:grpSpPr>
              <a:xfrm>
                <a:off x="6387383" y="746096"/>
                <a:ext cx="5496557" cy="4819724"/>
                <a:chOff x="955762" y="1309481"/>
                <a:chExt cx="6178444" cy="5199728"/>
              </a:xfrm>
            </p:grpSpPr>
            <p:sp>
              <p:nvSpPr>
                <p:cNvPr id="114" name="Rounded Rectangle 4"/>
                <p:cNvSpPr/>
                <p:nvPr/>
              </p:nvSpPr>
              <p:spPr>
                <a:xfrm>
                  <a:off x="1327448" y="4680679"/>
                  <a:ext cx="5759418" cy="1468140"/>
                </a:xfrm>
                <a:prstGeom prst="roundRect">
                  <a:avLst>
                    <a:gd name="adj" fmla="val 8667"/>
                  </a:avLst>
                </a:prstGeom>
                <a:solidFill>
                  <a:schemeClr val="tx2">
                    <a:lumMod val="90000"/>
                    <a:lumOff val="1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bin" panose="020B0803050202020004" pitchFamily="34" charset="0"/>
                  </a:endParaRPr>
                </a:p>
              </p:txBody>
            </p:sp>
            <p:sp>
              <p:nvSpPr>
                <p:cNvPr id="115" name="Rounded Rectangle 7"/>
                <p:cNvSpPr/>
                <p:nvPr/>
              </p:nvSpPr>
              <p:spPr>
                <a:xfrm>
                  <a:off x="1451323" y="5101016"/>
                  <a:ext cx="4088583" cy="977320"/>
                </a:xfrm>
                <a:prstGeom prst="roundRect">
                  <a:avLst>
                    <a:gd name="adj" fmla="val 10658"/>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116" name="Rounded Rectangle 9"/>
                <p:cNvSpPr/>
                <p:nvPr/>
              </p:nvSpPr>
              <p:spPr bwMode="auto">
                <a:xfrm>
                  <a:off x="4837678" y="1309481"/>
                  <a:ext cx="1078798" cy="1715113"/>
                </a:xfrm>
                <a:prstGeom prst="roundRect">
                  <a:avLst>
                    <a:gd name="adj" fmla="val 6306"/>
                  </a:avLst>
                </a:prstGeom>
                <a:solidFill>
                  <a:srgbClr val="00206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Healthcare</a:t>
                  </a:r>
                </a:p>
              </p:txBody>
            </p:sp>
            <p:sp>
              <p:nvSpPr>
                <p:cNvPr id="117" name="Rounded Rectangle 10"/>
                <p:cNvSpPr/>
                <p:nvPr/>
              </p:nvSpPr>
              <p:spPr bwMode="auto">
                <a:xfrm>
                  <a:off x="3779818" y="1309481"/>
                  <a:ext cx="940736" cy="1715113"/>
                </a:xfrm>
                <a:prstGeom prst="roundRect">
                  <a:avLst>
                    <a:gd name="adj" fmla="val 6306"/>
                  </a:avLst>
                </a:prstGeom>
                <a:solidFill>
                  <a:srgbClr val="C0000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Retail &amp; CPG</a:t>
                  </a:r>
                </a:p>
              </p:txBody>
            </p:sp>
            <p:sp>
              <p:nvSpPr>
                <p:cNvPr id="118" name="Rounded Rectangle 11"/>
                <p:cNvSpPr/>
                <p:nvPr/>
              </p:nvSpPr>
              <p:spPr bwMode="auto">
                <a:xfrm>
                  <a:off x="5984093" y="1309481"/>
                  <a:ext cx="1070763" cy="1715113"/>
                </a:xfrm>
                <a:prstGeom prst="roundRect">
                  <a:avLst>
                    <a:gd name="adj" fmla="val 8526"/>
                  </a:avLst>
                </a:prstGeom>
                <a:solidFill>
                  <a:srgbClr val="00B05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Government</a:t>
                  </a:r>
                </a:p>
              </p:txBody>
            </p:sp>
            <p:sp>
              <p:nvSpPr>
                <p:cNvPr id="119" name="Rounded Rectangle 12"/>
                <p:cNvSpPr/>
                <p:nvPr/>
              </p:nvSpPr>
              <p:spPr bwMode="auto">
                <a:xfrm>
                  <a:off x="2682546" y="1309481"/>
                  <a:ext cx="980149" cy="1715113"/>
                </a:xfrm>
                <a:prstGeom prst="roundRect">
                  <a:avLst>
                    <a:gd name="adj" fmla="val 4086"/>
                  </a:avLst>
                </a:prstGeom>
                <a:solidFill>
                  <a:srgbClr val="7030A0"/>
                </a:solidFill>
                <a:ln w="9525" cap="flat" cmpd="sng" algn="ctr">
                  <a:solidFill>
                    <a:srgbClr val="969696"/>
                  </a:solidFill>
                  <a:prstDash val="solid"/>
                  <a:round/>
                  <a:headEnd type="none" w="med" len="med"/>
                  <a:tailEnd type="none" w="med" len="med"/>
                </a:ln>
                <a:effectLst/>
              </p:spPr>
              <p:txBody>
                <a:bodyPr vert="horz" wrap="square" lIns="0" tIns="91440" rIns="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Discrete Manufacturing</a:t>
                  </a:r>
                </a:p>
              </p:txBody>
            </p:sp>
            <p:sp>
              <p:nvSpPr>
                <p:cNvPr id="120" name="Rounded Rectangle 13"/>
                <p:cNvSpPr/>
                <p:nvPr/>
              </p:nvSpPr>
              <p:spPr bwMode="auto">
                <a:xfrm>
                  <a:off x="1624687" y="1309481"/>
                  <a:ext cx="940736" cy="1715113"/>
                </a:xfrm>
                <a:prstGeom prst="roundRect">
                  <a:avLst>
                    <a:gd name="adj" fmla="val 7786"/>
                  </a:avLst>
                </a:prstGeom>
                <a:solidFill>
                  <a:srgbClr val="0070C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Banking, Capital Markets</a:t>
                  </a:r>
                </a:p>
              </p:txBody>
            </p:sp>
            <p:sp>
              <p:nvSpPr>
                <p:cNvPr id="121" name="Rounded Rectangle 16"/>
                <p:cNvSpPr/>
                <p:nvPr/>
              </p:nvSpPr>
              <p:spPr>
                <a:xfrm>
                  <a:off x="1346842" y="6154122"/>
                  <a:ext cx="5749095" cy="355087"/>
                </a:xfrm>
                <a:prstGeom prst="roundRect">
                  <a:avLst/>
                </a:prstGeom>
                <a:solidFill>
                  <a:schemeClr val="tx2">
                    <a:lumMod val="90000"/>
                    <a:lumOff val="1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bin" panose="020B0803050202020004" pitchFamily="34" charset="0"/>
                    </a:rPr>
                    <a:t>Azure – </a:t>
                  </a:r>
                  <a:r>
                    <a:rPr kumimoji="0" lang="en-US" sz="1400" b="0" i="0" u="none" strike="noStrike" kern="0" cap="none" spc="0" normalizeH="0" baseline="0" noProof="0" dirty="0" err="1">
                      <a:ln>
                        <a:noFill/>
                      </a:ln>
                      <a:solidFill>
                        <a:srgbClr val="FFFFFF"/>
                      </a:solidFill>
                      <a:effectLst/>
                      <a:uLnTx/>
                      <a:uFillTx/>
                      <a:latin typeface="Cabin" panose="020B0803050202020004" pitchFamily="34" charset="0"/>
                    </a:rPr>
                    <a:t>Blockchain</a:t>
                  </a:r>
                  <a:r>
                    <a:rPr kumimoji="0" lang="en-US" sz="1400" b="0" i="0" u="none" strike="noStrike" kern="0" cap="none" spc="0" normalizeH="0" baseline="0" noProof="0" dirty="0">
                      <a:ln>
                        <a:noFill/>
                      </a:ln>
                      <a:solidFill>
                        <a:srgbClr val="FFFFFF"/>
                      </a:solidFill>
                      <a:effectLst/>
                      <a:uLnTx/>
                      <a:uFillTx/>
                      <a:latin typeface="Cabin" panose="020B0803050202020004" pitchFamily="34" charset="0"/>
                    </a:rPr>
                    <a:t> resource provider</a:t>
                  </a:r>
                </a:p>
              </p:txBody>
            </p:sp>
            <p:sp>
              <p:nvSpPr>
                <p:cNvPr id="122" name="Rounded Rectangle 17"/>
                <p:cNvSpPr/>
                <p:nvPr/>
              </p:nvSpPr>
              <p:spPr bwMode="auto">
                <a:xfrm>
                  <a:off x="1362095" y="2157684"/>
                  <a:ext cx="5733841" cy="866909"/>
                </a:xfrm>
                <a:prstGeom prst="roundRect">
                  <a:avLst>
                    <a:gd name="adj" fmla="val 10008"/>
                  </a:avLst>
                </a:prstGeom>
                <a:solidFill>
                  <a:schemeClr val="accent1">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Horizontal SaaS &amp; Adapters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abin" panose="020B0803050202020004" pitchFamily="34" charset="0"/>
                  </a:endParaRPr>
                </a:p>
              </p:txBody>
            </p:sp>
            <p:sp>
              <p:nvSpPr>
                <p:cNvPr id="123" name="Rounded Rectangle 18"/>
                <p:cNvSpPr/>
                <p:nvPr/>
              </p:nvSpPr>
              <p:spPr bwMode="auto">
                <a:xfrm>
                  <a:off x="1541741" y="2398811"/>
                  <a:ext cx="1820669"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24" name="Rounded Rectangle 19"/>
                <p:cNvSpPr/>
                <p:nvPr/>
              </p:nvSpPr>
              <p:spPr bwMode="auto">
                <a:xfrm>
                  <a:off x="4050828"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3rd Party</a:t>
                  </a:r>
                </a:p>
              </p:txBody>
            </p:sp>
            <p:sp>
              <p:nvSpPr>
                <p:cNvPr id="125" name="Rounded Rectangle 20"/>
                <p:cNvSpPr/>
                <p:nvPr/>
              </p:nvSpPr>
              <p:spPr bwMode="auto">
                <a:xfrm>
                  <a:off x="4650110"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26" name="Rounded Rectangle 21"/>
                <p:cNvSpPr/>
                <p:nvPr/>
              </p:nvSpPr>
              <p:spPr bwMode="auto">
                <a:xfrm>
                  <a:off x="5259667"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27" name="Rounded Rectangle 22"/>
                <p:cNvSpPr/>
                <p:nvPr/>
              </p:nvSpPr>
              <p:spPr bwMode="auto">
                <a:xfrm>
                  <a:off x="6358971" y="2414042"/>
                  <a:ext cx="589171" cy="565163"/>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50505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 Party</a:t>
                  </a:r>
                </a:p>
              </p:txBody>
            </p:sp>
            <p:sp>
              <p:nvSpPr>
                <p:cNvPr id="128" name="Rectangle 23"/>
                <p:cNvSpPr/>
                <p:nvPr/>
              </p:nvSpPr>
              <p:spPr>
                <a:xfrm>
                  <a:off x="3370525"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29" name="TextBox 24"/>
                <p:cNvSpPr txBox="1"/>
                <p:nvPr/>
              </p:nvSpPr>
              <p:spPr>
                <a:xfrm>
                  <a:off x="3428720" y="5435659"/>
                  <a:ext cx="871312" cy="43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A</a:t>
                  </a:r>
                </a:p>
              </p:txBody>
            </p:sp>
            <p:sp>
              <p:nvSpPr>
                <p:cNvPr id="130" name="Rectangle 27"/>
                <p:cNvSpPr/>
                <p:nvPr/>
              </p:nvSpPr>
              <p:spPr>
                <a:xfrm>
                  <a:off x="1553074" y="5373322"/>
                  <a:ext cx="1744917" cy="602841"/>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bin" panose="020B0803050202020004" pitchFamily="34" charset="0"/>
                  </a:endParaRPr>
                </a:p>
              </p:txBody>
            </p:sp>
            <p:sp>
              <p:nvSpPr>
                <p:cNvPr id="131" name="TextBox 28"/>
                <p:cNvSpPr txBox="1"/>
                <p:nvPr/>
              </p:nvSpPr>
              <p:spPr>
                <a:xfrm>
                  <a:off x="1598850" y="5518671"/>
                  <a:ext cx="1552920" cy="2656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1</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st</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a:t>
                  </a:r>
                </a:p>
              </p:txBody>
            </p:sp>
            <p:sp>
              <p:nvSpPr>
                <p:cNvPr id="194" name="TextBox 29"/>
                <p:cNvSpPr txBox="1"/>
                <p:nvPr/>
              </p:nvSpPr>
              <p:spPr>
                <a:xfrm>
                  <a:off x="1699844" y="2367977"/>
                  <a:ext cx="1615919" cy="282236"/>
                </a:xfrm>
                <a:prstGeom prst="rect">
                  <a:avLst/>
                </a:prstGeom>
                <a:noFill/>
              </p:spPr>
              <p:txBody>
                <a:bodyPr wrap="square" rtlCol="0">
                  <a:sp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bin" panose="020B0803050202020004" pitchFamily="34" charset="0"/>
                    </a:rPr>
                    <a:t>1</a:t>
                  </a:r>
                  <a:r>
                    <a:rPr kumimoji="0" lang="en-US" sz="1050" b="0" i="0" u="none" strike="noStrike" kern="1200" cap="none" spc="0" normalizeH="0" baseline="30000" noProof="0">
                      <a:ln>
                        <a:noFill/>
                      </a:ln>
                      <a:solidFill>
                        <a:srgbClr val="FFFFFF"/>
                      </a:solidFill>
                      <a:effectLst/>
                      <a:uLnTx/>
                      <a:uFillTx/>
                      <a:latin typeface="Cabin" panose="020B0803050202020004" pitchFamily="34" charset="0"/>
                    </a:rPr>
                    <a:t>st</a:t>
                  </a:r>
                  <a:r>
                    <a:rPr kumimoji="0" lang="en-US" sz="1050" b="0" i="0" u="none" strike="noStrike" kern="1200" cap="none" spc="0" normalizeH="0" baseline="0" noProof="0">
                      <a:ln>
                        <a:noFill/>
                      </a:ln>
                      <a:solidFill>
                        <a:srgbClr val="FFFFFF"/>
                      </a:solidFill>
                      <a:effectLst/>
                      <a:uLnTx/>
                      <a:uFillTx/>
                      <a:latin typeface="Cabin" panose="020B0803050202020004" pitchFamily="34" charset="0"/>
                    </a:rPr>
                    <a:t> Party</a:t>
                  </a:r>
                </a:p>
              </p:txBody>
            </p:sp>
            <p:pic>
              <p:nvPicPr>
                <p:cNvPr id="195" name="Picture 4" descr="http://www.nzcrmguy.com/wp-content/uploads/sites/11/2014/10/logo-crm.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590242" y="2491698"/>
                  <a:ext cx="609178" cy="507524"/>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5" descr="C:\Users\timdegner\Desktop\911_ppt\logos\office.wmf"/>
                <p:cNvPicPr>
                  <a:picLocks noChangeAspect="1" noChangeArrowheads="1"/>
                </p:cNvPicPr>
                <p:nvPr/>
              </p:nvPicPr>
              <p:blipFill>
                <a:blip r:embed="rId3"/>
                <a:srcRect/>
                <a:stretch>
                  <a:fillRect/>
                </a:stretch>
              </p:blipFill>
              <p:spPr bwMode="auto">
                <a:xfrm>
                  <a:off x="2408802" y="2639061"/>
                  <a:ext cx="216750" cy="270892"/>
                </a:xfrm>
                <a:prstGeom prst="rect">
                  <a:avLst/>
                </a:prstGeom>
                <a:noFill/>
              </p:spPr>
            </p:pic>
            <p:pic>
              <p:nvPicPr>
                <p:cNvPr id="197" name="Picture 32" descr="C:\Users\timdegner\Desktop\cluster\911\SENT\bing.wmf"/>
                <p:cNvPicPr>
                  <a:picLocks noChangeAspect="1" noChangeArrowheads="1"/>
                </p:cNvPicPr>
                <p:nvPr/>
              </p:nvPicPr>
              <p:blipFill>
                <a:blip r:embed="rId4"/>
                <a:srcRect/>
                <a:stretch>
                  <a:fillRect/>
                </a:stretch>
              </p:blipFill>
              <p:spPr bwMode="auto">
                <a:xfrm>
                  <a:off x="2995175" y="2625540"/>
                  <a:ext cx="208366" cy="269279"/>
                </a:xfrm>
                <a:prstGeom prst="rect">
                  <a:avLst/>
                </a:prstGeom>
                <a:noFill/>
              </p:spPr>
            </p:pic>
            <p:sp>
              <p:nvSpPr>
                <p:cNvPr id="198" name="Rounded Rectangle 33"/>
                <p:cNvSpPr/>
                <p:nvPr/>
              </p:nvSpPr>
              <p:spPr bwMode="auto">
                <a:xfrm>
                  <a:off x="3388088" y="2409084"/>
                  <a:ext cx="590726"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FFFFFF"/>
                      </a:solidFill>
                      <a:effectLst/>
                      <a:uLnTx/>
                      <a:uFillTx/>
                      <a:latin typeface="Cabin" panose="020B0803050202020004" pitchFamily="34" charset="0"/>
                    </a:rPr>
                    <a:t>rd</a:t>
                  </a:r>
                  <a:r>
                    <a:rPr kumimoji="0" lang="en-US" sz="1000" b="0" i="0" u="none" strike="noStrike" kern="1200" cap="none" spc="0" normalizeH="0" baseline="0" noProof="0">
                      <a:ln>
                        <a:noFill/>
                      </a:ln>
                      <a:solidFill>
                        <a:srgbClr val="FFFFFF"/>
                      </a:solidFill>
                      <a:effectLst/>
                      <a:uLnTx/>
                      <a:uFillTx/>
                      <a:latin typeface="Cabin" panose="020B0803050202020004" pitchFamily="34" charset="0"/>
                    </a:rPr>
                    <a:t> Party</a:t>
                  </a:r>
                </a:p>
              </p:txBody>
            </p:sp>
            <p:sp>
              <p:nvSpPr>
                <p:cNvPr id="199" name="Rectangle 34"/>
                <p:cNvSpPr/>
                <p:nvPr/>
              </p:nvSpPr>
              <p:spPr>
                <a:xfrm>
                  <a:off x="2217706" y="5135991"/>
                  <a:ext cx="2181802" cy="16460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Blockchain Virtual Machine</a:t>
                  </a:r>
                </a:p>
              </p:txBody>
            </p:sp>
            <p:sp>
              <p:nvSpPr>
                <p:cNvPr id="200" name="Rounded Rectangle 35"/>
                <p:cNvSpPr/>
                <p:nvPr/>
              </p:nvSpPr>
              <p:spPr>
                <a:xfrm>
                  <a:off x="5716625" y="5066968"/>
                  <a:ext cx="1252532" cy="991251"/>
                </a:xfrm>
                <a:prstGeom prst="roundRect">
                  <a:avLst>
                    <a:gd name="adj" fmla="val 9050"/>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201" name="Rectangle 37"/>
                <p:cNvSpPr/>
                <p:nvPr/>
              </p:nvSpPr>
              <p:spPr>
                <a:xfrm>
                  <a:off x="5927604" y="5152635"/>
                  <a:ext cx="821148" cy="131317"/>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Adapters</a:t>
                  </a:r>
                </a:p>
              </p:txBody>
            </p:sp>
            <p:sp>
              <p:nvSpPr>
                <p:cNvPr id="202" name="Rectangle 38"/>
                <p:cNvSpPr/>
                <p:nvPr/>
              </p:nvSpPr>
              <p:spPr>
                <a:xfrm>
                  <a:off x="1395914" y="4789982"/>
                  <a:ext cx="4165757" cy="269927"/>
                </a:xfrm>
                <a:prstGeom prst="rect">
                  <a:avLst/>
                </a:prstGeom>
                <a:noFill/>
                <a:ln w="12700" cap="flat" cmpd="sng" algn="ctr">
                  <a:noFill/>
                  <a:prstDash val="solid"/>
                  <a:miter lim="800000"/>
                </a:ln>
                <a:effectLst/>
              </p:spPr>
              <p:txBody>
                <a:bodyPr rtlCol="0" anchor="ctr"/>
                <a:lstStyle/>
                <a:p>
                  <a:pPr algn="ctr">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Smart </a:t>
                  </a:r>
                  <a:r>
                    <a:rPr lang="en-US" sz="1200" kern="0">
                      <a:solidFill>
                        <a:srgbClr val="FFFFFF"/>
                      </a:solidFill>
                      <a:latin typeface="Cabin" panose="020B0803050202020004" pitchFamily="34" charset="0"/>
                      <a:ea typeface="Segoe UI" panose="020B0502040204020203" pitchFamily="34" charset="0"/>
                      <a:cs typeface="Segoe UI" panose="020B0502040204020203" pitchFamily="34" charset="0"/>
                    </a:rPr>
                    <a:t>Contract-Based Distributed Ledger Stacks</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p>
              </p:txBody>
            </p:sp>
            <p:cxnSp>
              <p:nvCxnSpPr>
                <p:cNvPr id="203" name="Straight Connector 40"/>
                <p:cNvCxnSpPr/>
                <p:nvPr/>
              </p:nvCxnSpPr>
              <p:spPr bwMode="auto">
                <a:xfrm>
                  <a:off x="5609011" y="4746879"/>
                  <a:ext cx="0" cy="1302231"/>
                </a:xfrm>
                <a:prstGeom prst="line">
                  <a:avLst/>
                </a:prstGeom>
                <a:noFill/>
                <a:ln w="9525" cap="flat" cmpd="sng" algn="ctr">
                  <a:solidFill>
                    <a:srgbClr val="969696"/>
                  </a:solidFill>
                  <a:prstDash val="solid"/>
                  <a:round/>
                  <a:headEnd type="none" w="med" len="med"/>
                  <a:tailEnd type="none" w="med" len="med"/>
                </a:ln>
                <a:effectLst/>
              </p:spPr>
            </p:cxnSp>
            <p:sp>
              <p:nvSpPr>
                <p:cNvPr id="204" name="Rectangle 41"/>
                <p:cNvSpPr/>
                <p:nvPr/>
              </p:nvSpPr>
              <p:spPr>
                <a:xfrm>
                  <a:off x="5509331" y="4859769"/>
                  <a:ext cx="1624875" cy="130353"/>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UTXO + others</a:t>
                  </a:r>
                </a:p>
              </p:txBody>
            </p:sp>
            <p:sp>
              <p:nvSpPr>
                <p:cNvPr id="205" name="TextBox 43"/>
                <p:cNvSpPr txBox="1"/>
                <p:nvPr/>
              </p:nvSpPr>
              <p:spPr>
                <a:xfrm rot="16200000">
                  <a:off x="391303" y="3767233"/>
                  <a:ext cx="143182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Middleware</a:t>
                  </a:r>
                </a:p>
              </p:txBody>
            </p:sp>
            <p:sp>
              <p:nvSpPr>
                <p:cNvPr id="235" name="TextBox 63"/>
                <p:cNvSpPr txBox="1"/>
                <p:nvPr/>
              </p:nvSpPr>
              <p:spPr>
                <a:xfrm rot="16200000">
                  <a:off x="313315" y="5508541"/>
                  <a:ext cx="1570309" cy="285416"/>
                </a:xfrm>
                <a:prstGeom prst="rect">
                  <a:avLst/>
                </a:prstGeom>
                <a:noFill/>
                <a:ln w="9525" cap="flat" cmpd="sng" algn="ctr">
                  <a:noFill/>
                  <a:prstDash val="solid"/>
                  <a:round/>
                  <a:headEnd type="none" w="med" len="med"/>
                  <a:tailEnd type="none" w="med" len="med"/>
                </a:ln>
                <a:effectLst/>
                <a:ex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Base Platform</a:t>
                  </a:r>
                </a:p>
              </p:txBody>
            </p:sp>
            <p:sp>
              <p:nvSpPr>
                <p:cNvPr id="236" name="Rectangle 45"/>
                <p:cNvSpPr/>
                <p:nvPr/>
              </p:nvSpPr>
              <p:spPr>
                <a:xfrm>
                  <a:off x="4425786"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237" name="Rectangle 47"/>
                <p:cNvSpPr/>
                <p:nvPr/>
              </p:nvSpPr>
              <p:spPr>
                <a:xfrm>
                  <a:off x="5861404" y="5373322"/>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238" name="TextBox 48"/>
                <p:cNvSpPr txBox="1"/>
                <p:nvPr/>
              </p:nvSpPr>
              <p:spPr>
                <a:xfrm>
                  <a:off x="5861401" y="5427358"/>
                  <a:ext cx="972960" cy="4482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C…</a:t>
                  </a:r>
                </a:p>
              </p:txBody>
            </p:sp>
            <p:sp>
              <p:nvSpPr>
                <p:cNvPr id="239" name="TextBox 49"/>
                <p:cNvSpPr txBox="1"/>
                <p:nvPr/>
              </p:nvSpPr>
              <p:spPr>
                <a:xfrm>
                  <a:off x="5862996" y="2581182"/>
                  <a:ext cx="541495" cy="332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Cabin" panose="020B0803050202020004" pitchFamily="34" charset="0"/>
                    </a:rPr>
                    <a:t>…..</a:t>
                  </a:r>
                </a:p>
              </p:txBody>
            </p:sp>
            <p:sp>
              <p:nvSpPr>
                <p:cNvPr id="240" name="TextBox 51"/>
                <p:cNvSpPr txBox="1"/>
                <p:nvPr/>
              </p:nvSpPr>
              <p:spPr>
                <a:xfrm rot="16200000">
                  <a:off x="304817" y="2077894"/>
                  <a:ext cx="168595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1" i="0" u="none" strike="noStrike" cap="none" spc="0" normalizeH="0" baseline="0">
                      <a:ln>
                        <a:noFill/>
                      </a:ln>
                      <a:solidFill>
                        <a:srgbClr val="000000"/>
                      </a:solidFill>
                      <a:effectLst/>
                      <a:uLnTx/>
                      <a:uFillTx/>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Industry Solutions</a:t>
                  </a:r>
                </a:p>
              </p:txBody>
            </p:sp>
            <p:sp>
              <p:nvSpPr>
                <p:cNvPr id="241" name="Rounded Rectangle 53"/>
                <p:cNvSpPr/>
                <p:nvPr/>
              </p:nvSpPr>
              <p:spPr>
                <a:xfrm>
                  <a:off x="1342525" y="4307267"/>
                  <a:ext cx="5753412" cy="356796"/>
                </a:xfrm>
                <a:prstGeom prst="roundRect">
                  <a:avLst/>
                </a:prstGeom>
                <a:solidFill>
                  <a:schemeClr val="accent5"/>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bin" panose="020B0803050202020004" pitchFamily="34" charset="0"/>
                    </a:rPr>
                    <a:t>Crypto services &amp; architecture (secure containers, attestation, etc.) </a:t>
                  </a:r>
                  <a:endParaRPr kumimoji="0" lang="en-US" sz="10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endParaRPr>
                </a:p>
              </p:txBody>
            </p:sp>
            <p:sp>
              <p:nvSpPr>
                <p:cNvPr id="242" name="Rounded Rectangle 54"/>
                <p:cNvSpPr/>
                <p:nvPr/>
              </p:nvSpPr>
              <p:spPr bwMode="auto">
                <a:xfrm>
                  <a:off x="1374950" y="1880524"/>
                  <a:ext cx="5720987" cy="262707"/>
                </a:xfrm>
                <a:prstGeom prst="roundRect">
                  <a:avLst/>
                </a:prstGeom>
                <a:solidFill>
                  <a:schemeClr val="bg1">
                    <a:lumMod val="85000"/>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Professional Services &amp; Support</a:t>
                  </a:r>
                </a:p>
              </p:txBody>
            </p:sp>
            <p:sp>
              <p:nvSpPr>
                <p:cNvPr id="243" name="Rounded Rectangle 55"/>
                <p:cNvSpPr/>
                <p:nvPr/>
              </p:nvSpPr>
              <p:spPr>
                <a:xfrm>
                  <a:off x="2795764" y="3226845"/>
                  <a:ext cx="1389269" cy="1070471"/>
                </a:xfrm>
                <a:prstGeom prst="roundRect">
                  <a:avLst>
                    <a:gd name="adj" fmla="val 7375"/>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Identity &amp; Key Services</a:t>
                  </a:r>
                </a:p>
              </p:txBody>
            </p:sp>
            <p:sp>
              <p:nvSpPr>
                <p:cNvPr id="244" name="Rounded Rectangle 56"/>
                <p:cNvSpPr/>
                <p:nvPr/>
              </p:nvSpPr>
              <p:spPr>
                <a:xfrm>
                  <a:off x="4249001" y="3226845"/>
                  <a:ext cx="1389269" cy="1070471"/>
                </a:xfrm>
                <a:prstGeom prst="roundRect">
                  <a:avLst>
                    <a:gd name="adj" fmla="val 10030"/>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Encryption</a:t>
                  </a:r>
                  <a:r>
                    <a:rPr kumimoji="0" lang="en-US" sz="1200" b="0" i="0" u="none" strike="noStrike" kern="0" cap="none" spc="0" normalizeH="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245" name="Rounded Rectangle 57"/>
                <p:cNvSpPr/>
                <p:nvPr/>
              </p:nvSpPr>
              <p:spPr>
                <a:xfrm>
                  <a:off x="5702238" y="3226845"/>
                  <a:ext cx="1389269" cy="1070471"/>
                </a:xfrm>
                <a:prstGeom prst="roundRect">
                  <a:avLst>
                    <a:gd name="adj" fmla="val 8039"/>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ML &amp;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246" name="Rounded Rectangle 58"/>
                <p:cNvSpPr/>
                <p:nvPr/>
              </p:nvSpPr>
              <p:spPr>
                <a:xfrm>
                  <a:off x="1342525" y="3226845"/>
                  <a:ext cx="1389269" cy="1070471"/>
                </a:xfrm>
                <a:prstGeom prst="roundRect">
                  <a:avLst>
                    <a:gd name="adj" fmla="val 8038"/>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Distributed Ledger Gateway Services</a:t>
                  </a:r>
                </a:p>
              </p:txBody>
            </p:sp>
            <p:pic>
              <p:nvPicPr>
                <p:cNvPr id="247" name="Picture 59"/>
                <p:cNvPicPr>
                  <a:picLocks noChangeAspect="1"/>
                </p:cNvPicPr>
                <p:nvPr/>
              </p:nvPicPr>
              <p:blipFill>
                <a:blip r:embed="rId5"/>
                <a:stretch>
                  <a:fillRect/>
                </a:stretch>
              </p:blipFill>
              <p:spPr>
                <a:xfrm>
                  <a:off x="5288462" y="2579636"/>
                  <a:ext cx="466725" cy="257175"/>
                </a:xfrm>
                <a:prstGeom prst="rect">
                  <a:avLst/>
                </a:prstGeom>
              </p:spPr>
            </p:pic>
            <p:pic>
              <p:nvPicPr>
                <p:cNvPr id="248" name="Pictur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8538" y="2533201"/>
                  <a:ext cx="511776" cy="360760"/>
                </a:xfrm>
                <a:prstGeom prst="rect">
                  <a:avLst/>
                </a:prstGeom>
              </p:spPr>
            </p:pic>
            <p:pic>
              <p:nvPicPr>
                <p:cNvPr id="249" name="Picture 8" descr="https://lh3.googleusercontent.com/-q2M7Q9v6gno/AAAAAAAAAAI/AAAAAAAAEvM/_YWjuQ9Y4gQ/s0-c-k-no-ns/phot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6609" y="2485246"/>
                  <a:ext cx="432404" cy="4324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1" name="TextBox 24"/>
            <p:cNvSpPr txBox="1"/>
            <p:nvPr/>
          </p:nvSpPr>
          <p:spPr>
            <a:xfrm>
              <a:off x="9592330" y="5446682"/>
              <a:ext cx="7751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B</a:t>
              </a:r>
            </a:p>
          </p:txBody>
        </p:sp>
      </p:grpSp>
      <p:grpSp>
        <p:nvGrpSpPr>
          <p:cNvPr id="4" name="Group 3"/>
          <p:cNvGrpSpPr/>
          <p:nvPr/>
        </p:nvGrpSpPr>
        <p:grpSpPr>
          <a:xfrm>
            <a:off x="447457" y="4703867"/>
            <a:ext cx="4589317" cy="934174"/>
            <a:chOff x="466167" y="1191451"/>
            <a:chExt cx="4589317" cy="934174"/>
          </a:xfrm>
        </p:grpSpPr>
        <p:sp>
          <p:nvSpPr>
            <p:cNvPr id="12" name="TextBox 11"/>
            <p:cNvSpPr txBox="1"/>
            <p:nvPr/>
          </p:nvSpPr>
          <p:spPr>
            <a:xfrm>
              <a:off x="1381336" y="1191451"/>
              <a:ext cx="367414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abin" panose="020B0803050202020004" pitchFamily="34" charset="0"/>
                </a:rPr>
                <a:t>Grow the ecosystem</a:t>
              </a:r>
            </a:p>
          </p:txBody>
        </p:sp>
        <p:grpSp>
          <p:nvGrpSpPr>
            <p:cNvPr id="57" name="Group 56"/>
            <p:cNvGrpSpPr/>
            <p:nvPr/>
          </p:nvGrpSpPr>
          <p:grpSpPr>
            <a:xfrm>
              <a:off x="466167" y="1191451"/>
              <a:ext cx="934174" cy="934174"/>
              <a:chOff x="3932238" y="1249531"/>
              <a:chExt cx="1130350" cy="1130350"/>
            </a:xfrm>
          </p:grpSpPr>
          <p:sp>
            <p:nvSpPr>
              <p:cNvPr id="23" name="Oval 22"/>
              <p:cNvSpPr/>
              <p:nvPr/>
            </p:nvSpPr>
            <p:spPr bwMode="auto">
              <a:xfrm>
                <a:off x="3932238" y="1249531"/>
                <a:ext cx="1130350" cy="1130350"/>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sp>
            <p:nvSpPr>
              <p:cNvPr id="24" name="Freeform 90"/>
              <p:cNvSpPr>
                <a:spLocks noChangeAspect="1" noEditPoints="1"/>
              </p:cNvSpPr>
              <p:nvPr/>
            </p:nvSpPr>
            <p:spPr bwMode="black">
              <a:xfrm>
                <a:off x="4274986" y="1570673"/>
                <a:ext cx="444855" cy="48806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3943" tIns="41972" rIns="83943" bIns="41972" numCol="1" anchor="t" anchorCtr="0" compatLnSpc="1">
                <a:prstTxWarp prst="textNoShape">
                  <a:avLst/>
                </a:prstTxWarp>
              </a:bodyPr>
              <a:lstStyle/>
              <a:p>
                <a:endParaRPr lang="en-US" sz="1632" dirty="0">
                  <a:solidFill>
                    <a:schemeClr val="bg1"/>
                  </a:solidFill>
                  <a:latin typeface="Cabin" panose="020B0803050202020004" pitchFamily="34" charset="0"/>
                </a:endParaRPr>
              </a:p>
            </p:txBody>
          </p:sp>
        </p:grpSp>
      </p:grpSp>
      <p:grpSp>
        <p:nvGrpSpPr>
          <p:cNvPr id="2" name="Group 1"/>
          <p:cNvGrpSpPr/>
          <p:nvPr/>
        </p:nvGrpSpPr>
        <p:grpSpPr>
          <a:xfrm>
            <a:off x="451513" y="3180728"/>
            <a:ext cx="4132225" cy="1034129"/>
            <a:chOff x="464719" y="4171054"/>
            <a:chExt cx="4132225" cy="1034129"/>
          </a:xfrm>
        </p:grpSpPr>
        <p:grpSp>
          <p:nvGrpSpPr>
            <p:cNvPr id="59" name="Group 58"/>
            <p:cNvGrpSpPr/>
            <p:nvPr/>
          </p:nvGrpSpPr>
          <p:grpSpPr>
            <a:xfrm>
              <a:off x="464719" y="4171054"/>
              <a:ext cx="937071" cy="937071"/>
              <a:chOff x="9759873" y="1249531"/>
              <a:chExt cx="1133856" cy="1133856"/>
            </a:xfrm>
          </p:grpSpPr>
          <p:sp>
            <p:nvSpPr>
              <p:cNvPr id="52" name="Oval 51"/>
              <p:cNvSpPr/>
              <p:nvPr/>
            </p:nvSpPr>
            <p:spPr bwMode="auto">
              <a:xfrm>
                <a:off x="9759873" y="1249531"/>
                <a:ext cx="1133856" cy="1133856"/>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pic>
            <p:nvPicPr>
              <p:cNvPr id="53" name="Picture 52"/>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100000" contrast="-20000"/>
                        </a14:imgEffect>
                      </a14:imgLayer>
                    </a14:imgProps>
                  </a:ext>
                </a:extLst>
              </a:blip>
              <a:stretch>
                <a:fillRect/>
              </a:stretch>
            </p:blipFill>
            <p:spPr>
              <a:xfrm>
                <a:off x="10095842" y="1618861"/>
                <a:ext cx="461918" cy="395197"/>
              </a:xfrm>
              <a:prstGeom prst="rect">
                <a:avLst/>
              </a:prstGeom>
              <a:noFill/>
            </p:spPr>
          </p:pic>
        </p:grpSp>
        <p:sp>
          <p:nvSpPr>
            <p:cNvPr id="61" name="TextBox 60"/>
            <p:cNvSpPr txBox="1"/>
            <p:nvPr/>
          </p:nvSpPr>
          <p:spPr>
            <a:xfrm>
              <a:off x="1402189" y="4171054"/>
              <a:ext cx="3194755" cy="1034129"/>
            </a:xfrm>
            <a:prstGeom prst="rect">
              <a:avLst/>
            </a:prstGeom>
            <a:noFill/>
          </p:spPr>
          <p:txBody>
            <a:bodyPr wrap="square" lIns="182880" tIns="146304" rIns="182880" bIns="146304" rtlCol="0">
              <a:spAutoFit/>
            </a:bodyPr>
            <a:lstStyle/>
            <a:p>
              <a:pPr>
                <a:spcAft>
                  <a:spcPts val="600"/>
                </a:spcAft>
              </a:pPr>
              <a:r>
                <a:rPr lang="en-US" sz="2400" dirty="0">
                  <a:solidFill>
                    <a:schemeClr val="bg1"/>
                  </a:solidFill>
                  <a:latin typeface="Cabin" panose="020B0803050202020004" pitchFamily="34" charset="0"/>
                </a:rPr>
                <a:t>Develop key Azure middleware services</a:t>
              </a:r>
            </a:p>
          </p:txBody>
        </p:sp>
      </p:grpSp>
      <p:grpSp>
        <p:nvGrpSpPr>
          <p:cNvPr id="207" name="Group 206"/>
          <p:cNvGrpSpPr/>
          <p:nvPr/>
        </p:nvGrpSpPr>
        <p:grpSpPr>
          <a:xfrm>
            <a:off x="451513" y="1757544"/>
            <a:ext cx="4291901" cy="934174"/>
            <a:chOff x="466167" y="2641966"/>
            <a:chExt cx="4291901" cy="934174"/>
          </a:xfrm>
        </p:grpSpPr>
        <p:grpSp>
          <p:nvGrpSpPr>
            <p:cNvPr id="208" name="Group 207"/>
            <p:cNvGrpSpPr/>
            <p:nvPr/>
          </p:nvGrpSpPr>
          <p:grpSpPr>
            <a:xfrm>
              <a:off x="466167" y="2641966"/>
              <a:ext cx="934174" cy="934174"/>
              <a:chOff x="6923559" y="1249531"/>
              <a:chExt cx="1130350" cy="1130350"/>
            </a:xfrm>
          </p:grpSpPr>
          <p:sp>
            <p:nvSpPr>
              <p:cNvPr id="210" name="Oval 209"/>
              <p:cNvSpPr/>
              <p:nvPr/>
            </p:nvSpPr>
            <p:spPr bwMode="auto">
              <a:xfrm>
                <a:off x="6923559" y="1249531"/>
                <a:ext cx="1130350" cy="1130350"/>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grpSp>
            <p:nvGrpSpPr>
              <p:cNvPr id="211" name="Group 210"/>
              <p:cNvGrpSpPr>
                <a:grpSpLocks noChangeAspect="1"/>
              </p:cNvGrpSpPr>
              <p:nvPr/>
            </p:nvGrpSpPr>
            <p:grpSpPr>
              <a:xfrm>
                <a:off x="7210247" y="1600810"/>
                <a:ext cx="556974" cy="467984"/>
                <a:chOff x="6699549" y="4371349"/>
                <a:chExt cx="797041" cy="669695"/>
              </a:xfrm>
              <a:solidFill>
                <a:schemeClr val="bg1"/>
              </a:solidFill>
            </p:grpSpPr>
            <p:grpSp>
              <p:nvGrpSpPr>
                <p:cNvPr id="212" name="Group 211"/>
                <p:cNvGrpSpPr>
                  <a:grpSpLocks noChangeAspect="1"/>
                </p:cNvGrpSpPr>
                <p:nvPr/>
              </p:nvGrpSpPr>
              <p:grpSpPr bwMode="auto">
                <a:xfrm>
                  <a:off x="6978834" y="4371349"/>
                  <a:ext cx="517756" cy="524481"/>
                  <a:chOff x="404" y="947"/>
                  <a:chExt cx="462" cy="468"/>
                </a:xfrm>
                <a:grpFill/>
              </p:grpSpPr>
              <p:sp>
                <p:nvSpPr>
                  <p:cNvPr id="214" name="Freeform 10"/>
                  <p:cNvSpPr>
                    <a:spLocks noEditPoints="1"/>
                  </p:cNvSpPr>
                  <p:nvPr/>
                </p:nvSpPr>
                <p:spPr bwMode="auto">
                  <a:xfrm>
                    <a:off x="404" y="947"/>
                    <a:ext cx="368" cy="458"/>
                  </a:xfrm>
                  <a:custGeom>
                    <a:avLst/>
                    <a:gdLst>
                      <a:gd name="T0" fmla="*/ 57 w 1525"/>
                      <a:gd name="T1" fmla="*/ 1900 h 1900"/>
                      <a:gd name="T2" fmla="*/ 1013 w 1525"/>
                      <a:gd name="T3" fmla="*/ 1900 h 1900"/>
                      <a:gd name="T4" fmla="*/ 1069 w 1525"/>
                      <a:gd name="T5" fmla="*/ 1900 h 1900"/>
                      <a:gd name="T6" fmla="*/ 1069 w 1525"/>
                      <a:gd name="T7" fmla="*/ 1899 h 1900"/>
                      <a:gd name="T8" fmla="*/ 1103 w 1525"/>
                      <a:gd name="T9" fmla="*/ 1882 h 1900"/>
                      <a:gd name="T10" fmla="*/ 1507 w 1525"/>
                      <a:gd name="T11" fmla="*/ 1481 h 1900"/>
                      <a:gd name="T12" fmla="*/ 1524 w 1525"/>
                      <a:gd name="T13" fmla="*/ 1448 h 1900"/>
                      <a:gd name="T14" fmla="*/ 1525 w 1525"/>
                      <a:gd name="T15" fmla="*/ 1448 h 1900"/>
                      <a:gd name="T16" fmla="*/ 1525 w 1525"/>
                      <a:gd name="T17" fmla="*/ 1392 h 1900"/>
                      <a:gd name="T18" fmla="*/ 1525 w 1525"/>
                      <a:gd name="T19" fmla="*/ 955 h 1900"/>
                      <a:gd name="T20" fmla="*/ 1525 w 1525"/>
                      <a:gd name="T21" fmla="*/ 865 h 1900"/>
                      <a:gd name="T22" fmla="*/ 1525 w 1525"/>
                      <a:gd name="T23" fmla="*/ 736 h 1900"/>
                      <a:gd name="T24" fmla="*/ 1525 w 1525"/>
                      <a:gd name="T25" fmla="*/ 594 h 1900"/>
                      <a:gd name="T26" fmla="*/ 1525 w 1525"/>
                      <a:gd name="T27" fmla="*/ 57 h 1900"/>
                      <a:gd name="T28" fmla="*/ 1525 w 1525"/>
                      <a:gd name="T29" fmla="*/ 0 h 1900"/>
                      <a:gd name="T30" fmla="*/ 1468 w 1525"/>
                      <a:gd name="T31" fmla="*/ 0 h 1900"/>
                      <a:gd name="T32" fmla="*/ 57 w 1525"/>
                      <a:gd name="T33" fmla="*/ 0 h 1900"/>
                      <a:gd name="T34" fmla="*/ 0 w 1525"/>
                      <a:gd name="T35" fmla="*/ 0 h 1900"/>
                      <a:gd name="T36" fmla="*/ 0 w 1525"/>
                      <a:gd name="T37" fmla="*/ 57 h 1900"/>
                      <a:gd name="T38" fmla="*/ 0 w 1525"/>
                      <a:gd name="T39" fmla="*/ 1844 h 1900"/>
                      <a:gd name="T40" fmla="*/ 0 w 1525"/>
                      <a:gd name="T41" fmla="*/ 1900 h 1900"/>
                      <a:gd name="T42" fmla="*/ 57 w 1525"/>
                      <a:gd name="T43" fmla="*/ 1900 h 1900"/>
                      <a:gd name="T44" fmla="*/ 1460 w 1525"/>
                      <a:gd name="T45" fmla="*/ 933 h 1900"/>
                      <a:gd name="T46" fmla="*/ 1460 w 1525"/>
                      <a:gd name="T47" fmla="*/ 1408 h 1900"/>
                      <a:gd name="T48" fmla="*/ 1028 w 1525"/>
                      <a:gd name="T49" fmla="*/ 1835 h 1900"/>
                      <a:gd name="T50" fmla="*/ 66 w 1525"/>
                      <a:gd name="T51" fmla="*/ 1835 h 1900"/>
                      <a:gd name="T52" fmla="*/ 66 w 1525"/>
                      <a:gd name="T53" fmla="*/ 65 h 1900"/>
                      <a:gd name="T54" fmla="*/ 1460 w 1525"/>
                      <a:gd name="T55" fmla="*/ 65 h 1900"/>
                      <a:gd name="T56" fmla="*/ 1460 w 1525"/>
                      <a:gd name="T57" fmla="*/ 594 h 1900"/>
                      <a:gd name="T58" fmla="*/ 1460 w 1525"/>
                      <a:gd name="T59" fmla="*/ 671 h 1900"/>
                      <a:gd name="T60" fmla="*/ 1460 w 1525"/>
                      <a:gd name="T61" fmla="*/ 933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5" h="1900">
                        <a:moveTo>
                          <a:pt x="57" y="1900"/>
                        </a:moveTo>
                        <a:lnTo>
                          <a:pt x="1013" y="1900"/>
                        </a:lnTo>
                        <a:lnTo>
                          <a:pt x="1069" y="1900"/>
                        </a:lnTo>
                        <a:lnTo>
                          <a:pt x="1069" y="1899"/>
                        </a:lnTo>
                        <a:cubicBezTo>
                          <a:pt x="1082" y="1898"/>
                          <a:pt x="1094" y="1892"/>
                          <a:pt x="1103" y="1882"/>
                        </a:cubicBezTo>
                        <a:lnTo>
                          <a:pt x="1507" y="1481"/>
                        </a:lnTo>
                        <a:cubicBezTo>
                          <a:pt x="1517" y="1472"/>
                          <a:pt x="1522" y="1460"/>
                          <a:pt x="1524" y="1448"/>
                        </a:cubicBezTo>
                        <a:lnTo>
                          <a:pt x="1525" y="1448"/>
                        </a:lnTo>
                        <a:lnTo>
                          <a:pt x="1525" y="1392"/>
                        </a:lnTo>
                        <a:lnTo>
                          <a:pt x="1525" y="955"/>
                        </a:lnTo>
                        <a:lnTo>
                          <a:pt x="1525" y="865"/>
                        </a:lnTo>
                        <a:lnTo>
                          <a:pt x="1525" y="736"/>
                        </a:lnTo>
                        <a:lnTo>
                          <a:pt x="1525" y="594"/>
                        </a:lnTo>
                        <a:lnTo>
                          <a:pt x="1525" y="57"/>
                        </a:lnTo>
                        <a:lnTo>
                          <a:pt x="1525" y="0"/>
                        </a:lnTo>
                        <a:lnTo>
                          <a:pt x="1468" y="0"/>
                        </a:lnTo>
                        <a:lnTo>
                          <a:pt x="57" y="0"/>
                        </a:lnTo>
                        <a:lnTo>
                          <a:pt x="0" y="0"/>
                        </a:lnTo>
                        <a:lnTo>
                          <a:pt x="0" y="57"/>
                        </a:lnTo>
                        <a:lnTo>
                          <a:pt x="0" y="1844"/>
                        </a:lnTo>
                        <a:lnTo>
                          <a:pt x="0" y="1900"/>
                        </a:lnTo>
                        <a:lnTo>
                          <a:pt x="57" y="1900"/>
                        </a:lnTo>
                        <a:close/>
                        <a:moveTo>
                          <a:pt x="1460" y="933"/>
                        </a:moveTo>
                        <a:lnTo>
                          <a:pt x="1460" y="1408"/>
                        </a:lnTo>
                        <a:lnTo>
                          <a:pt x="1028" y="1835"/>
                        </a:lnTo>
                        <a:lnTo>
                          <a:pt x="66" y="1835"/>
                        </a:lnTo>
                        <a:lnTo>
                          <a:pt x="66" y="65"/>
                        </a:lnTo>
                        <a:lnTo>
                          <a:pt x="1460" y="65"/>
                        </a:lnTo>
                        <a:lnTo>
                          <a:pt x="1460" y="594"/>
                        </a:lnTo>
                        <a:lnTo>
                          <a:pt x="1460" y="671"/>
                        </a:lnTo>
                        <a:lnTo>
                          <a:pt x="1460" y="933"/>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5" name="Rectangle 11"/>
                  <p:cNvSpPr>
                    <a:spLocks noChangeArrowheads="1"/>
                  </p:cNvSpPr>
                  <p:nvPr/>
                </p:nvSpPr>
                <p:spPr bwMode="auto">
                  <a:xfrm>
                    <a:off x="469" y="1081"/>
                    <a:ext cx="96"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6" name="Rectangle 12"/>
                  <p:cNvSpPr>
                    <a:spLocks noChangeArrowheads="1"/>
                  </p:cNvSpPr>
                  <p:nvPr/>
                </p:nvSpPr>
                <p:spPr bwMode="auto">
                  <a:xfrm>
                    <a:off x="470" y="1145"/>
                    <a:ext cx="227"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7" name="Rectangle 13"/>
                  <p:cNvSpPr>
                    <a:spLocks noChangeArrowheads="1"/>
                  </p:cNvSpPr>
                  <p:nvPr/>
                </p:nvSpPr>
                <p:spPr bwMode="auto">
                  <a:xfrm>
                    <a:off x="474" y="1210"/>
                    <a:ext cx="2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8" name="Freeform 14"/>
                  <p:cNvSpPr>
                    <a:spLocks/>
                  </p:cNvSpPr>
                  <p:nvPr/>
                </p:nvSpPr>
                <p:spPr bwMode="auto">
                  <a:xfrm>
                    <a:off x="702" y="1373"/>
                    <a:ext cx="44" cy="42"/>
                  </a:xfrm>
                  <a:custGeom>
                    <a:avLst/>
                    <a:gdLst>
                      <a:gd name="T0" fmla="*/ 18 w 44"/>
                      <a:gd name="T1" fmla="*/ 0 h 42"/>
                      <a:gd name="T2" fmla="*/ 0 w 44"/>
                      <a:gd name="T3" fmla="*/ 42 h 42"/>
                      <a:gd name="T4" fmla="*/ 44 w 44"/>
                      <a:gd name="T5" fmla="*/ 25 h 42"/>
                      <a:gd name="T6" fmla="*/ 18 w 44"/>
                      <a:gd name="T7" fmla="*/ 0 h 42"/>
                    </a:gdLst>
                    <a:ahLst/>
                    <a:cxnLst>
                      <a:cxn ang="0">
                        <a:pos x="T0" y="T1"/>
                      </a:cxn>
                      <a:cxn ang="0">
                        <a:pos x="T2" y="T3"/>
                      </a:cxn>
                      <a:cxn ang="0">
                        <a:pos x="T4" y="T5"/>
                      </a:cxn>
                      <a:cxn ang="0">
                        <a:pos x="T6" y="T7"/>
                      </a:cxn>
                    </a:cxnLst>
                    <a:rect l="0" t="0" r="r" b="b"/>
                    <a:pathLst>
                      <a:path w="44" h="42">
                        <a:moveTo>
                          <a:pt x="18" y="0"/>
                        </a:moveTo>
                        <a:lnTo>
                          <a:pt x="0" y="42"/>
                        </a:lnTo>
                        <a:lnTo>
                          <a:pt x="44" y="25"/>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9" name="Freeform 15"/>
                  <p:cNvSpPr>
                    <a:spLocks/>
                  </p:cNvSpPr>
                  <p:nvPr/>
                </p:nvSpPr>
                <p:spPr bwMode="auto">
                  <a:xfrm>
                    <a:off x="726" y="1279"/>
                    <a:ext cx="112" cy="114"/>
                  </a:xfrm>
                  <a:custGeom>
                    <a:avLst/>
                    <a:gdLst>
                      <a:gd name="T0" fmla="*/ 0 w 112"/>
                      <a:gd name="T1" fmla="*/ 87 h 114"/>
                      <a:gd name="T2" fmla="*/ 26 w 112"/>
                      <a:gd name="T3" fmla="*/ 114 h 114"/>
                      <a:gd name="T4" fmla="*/ 112 w 112"/>
                      <a:gd name="T5" fmla="*/ 27 h 114"/>
                      <a:gd name="T6" fmla="*/ 86 w 112"/>
                      <a:gd name="T7" fmla="*/ 0 h 114"/>
                      <a:gd name="T8" fmla="*/ 0 w 112"/>
                      <a:gd name="T9" fmla="*/ 87 h 114"/>
                    </a:gdLst>
                    <a:ahLst/>
                    <a:cxnLst>
                      <a:cxn ang="0">
                        <a:pos x="T0" y="T1"/>
                      </a:cxn>
                      <a:cxn ang="0">
                        <a:pos x="T2" y="T3"/>
                      </a:cxn>
                      <a:cxn ang="0">
                        <a:pos x="T4" y="T5"/>
                      </a:cxn>
                      <a:cxn ang="0">
                        <a:pos x="T6" y="T7"/>
                      </a:cxn>
                      <a:cxn ang="0">
                        <a:pos x="T8" y="T9"/>
                      </a:cxn>
                    </a:cxnLst>
                    <a:rect l="0" t="0" r="r" b="b"/>
                    <a:pathLst>
                      <a:path w="112" h="114">
                        <a:moveTo>
                          <a:pt x="0" y="87"/>
                        </a:moveTo>
                        <a:lnTo>
                          <a:pt x="26" y="114"/>
                        </a:lnTo>
                        <a:lnTo>
                          <a:pt x="112" y="27"/>
                        </a:lnTo>
                        <a:lnTo>
                          <a:pt x="86"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0" name="Freeform 16"/>
                  <p:cNvSpPr>
                    <a:spLocks/>
                  </p:cNvSpPr>
                  <p:nvPr/>
                </p:nvSpPr>
                <p:spPr bwMode="auto">
                  <a:xfrm>
                    <a:off x="817" y="1254"/>
                    <a:ext cx="49" cy="48"/>
                  </a:xfrm>
                  <a:custGeom>
                    <a:avLst/>
                    <a:gdLst>
                      <a:gd name="T0" fmla="*/ 0 w 204"/>
                      <a:gd name="T1" fmla="*/ 87 h 196"/>
                      <a:gd name="T2" fmla="*/ 108 w 204"/>
                      <a:gd name="T3" fmla="*/ 196 h 196"/>
                      <a:gd name="T4" fmla="*/ 194 w 204"/>
                      <a:gd name="T5" fmla="*/ 104 h 196"/>
                      <a:gd name="T6" fmla="*/ 181 w 204"/>
                      <a:gd name="T7" fmla="*/ 31 h 196"/>
                      <a:gd name="T8" fmla="*/ 109 w 204"/>
                      <a:gd name="T9" fmla="*/ 4 h 196"/>
                      <a:gd name="T10" fmla="*/ 0 w 204"/>
                      <a:gd name="T11" fmla="*/ 87 h 196"/>
                    </a:gdLst>
                    <a:ahLst/>
                    <a:cxnLst>
                      <a:cxn ang="0">
                        <a:pos x="T0" y="T1"/>
                      </a:cxn>
                      <a:cxn ang="0">
                        <a:pos x="T2" y="T3"/>
                      </a:cxn>
                      <a:cxn ang="0">
                        <a:pos x="T4" y="T5"/>
                      </a:cxn>
                      <a:cxn ang="0">
                        <a:pos x="T6" y="T7"/>
                      </a:cxn>
                      <a:cxn ang="0">
                        <a:pos x="T8" y="T9"/>
                      </a:cxn>
                      <a:cxn ang="0">
                        <a:pos x="T10" y="T11"/>
                      </a:cxn>
                    </a:cxnLst>
                    <a:rect l="0" t="0" r="r" b="b"/>
                    <a:pathLst>
                      <a:path w="204" h="196">
                        <a:moveTo>
                          <a:pt x="0" y="87"/>
                        </a:moveTo>
                        <a:lnTo>
                          <a:pt x="108" y="196"/>
                        </a:lnTo>
                        <a:cubicBezTo>
                          <a:pt x="127" y="176"/>
                          <a:pt x="188" y="126"/>
                          <a:pt x="194" y="104"/>
                        </a:cubicBezTo>
                        <a:cubicBezTo>
                          <a:pt x="197" y="89"/>
                          <a:pt x="204" y="59"/>
                          <a:pt x="181" y="31"/>
                        </a:cubicBezTo>
                        <a:cubicBezTo>
                          <a:pt x="156" y="3"/>
                          <a:pt x="130" y="0"/>
                          <a:pt x="109" y="4"/>
                        </a:cubicBezTo>
                        <a:cubicBezTo>
                          <a:pt x="69" y="10"/>
                          <a:pt x="29" y="59"/>
                          <a:pt x="0" y="87"/>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1" name="Rectangle 17"/>
                  <p:cNvSpPr>
                    <a:spLocks noChangeArrowheads="1"/>
                  </p:cNvSpPr>
                  <p:nvPr/>
                </p:nvSpPr>
                <p:spPr bwMode="auto">
                  <a:xfrm>
                    <a:off x="458" y="987"/>
                    <a:ext cx="26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2" name="Oval 18"/>
                  <p:cNvSpPr>
                    <a:spLocks noChangeArrowheads="1"/>
                  </p:cNvSpPr>
                  <p:nvPr/>
                </p:nvSpPr>
                <p:spPr bwMode="auto">
                  <a:xfrm>
                    <a:off x="45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3" name="Oval 19"/>
                  <p:cNvSpPr>
                    <a:spLocks noChangeArrowheads="1"/>
                  </p:cNvSpPr>
                  <p:nvPr/>
                </p:nvSpPr>
                <p:spPr bwMode="auto">
                  <a:xfrm>
                    <a:off x="47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4" name="Oval 20"/>
                  <p:cNvSpPr>
                    <a:spLocks noChangeArrowheads="1"/>
                  </p:cNvSpPr>
                  <p:nvPr/>
                </p:nvSpPr>
                <p:spPr bwMode="auto">
                  <a:xfrm>
                    <a:off x="49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5" name="Oval 21"/>
                  <p:cNvSpPr>
                    <a:spLocks noChangeArrowheads="1"/>
                  </p:cNvSpPr>
                  <p:nvPr/>
                </p:nvSpPr>
                <p:spPr bwMode="auto">
                  <a:xfrm>
                    <a:off x="51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6" name="Oval 22"/>
                  <p:cNvSpPr>
                    <a:spLocks noChangeArrowheads="1"/>
                  </p:cNvSpPr>
                  <p:nvPr/>
                </p:nvSpPr>
                <p:spPr bwMode="auto">
                  <a:xfrm>
                    <a:off x="536"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7" name="Oval 23"/>
                  <p:cNvSpPr>
                    <a:spLocks noChangeArrowheads="1"/>
                  </p:cNvSpPr>
                  <p:nvPr/>
                </p:nvSpPr>
                <p:spPr bwMode="auto">
                  <a:xfrm>
                    <a:off x="557"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8" name="Oval 24"/>
                  <p:cNvSpPr>
                    <a:spLocks noChangeArrowheads="1"/>
                  </p:cNvSpPr>
                  <p:nvPr/>
                </p:nvSpPr>
                <p:spPr bwMode="auto">
                  <a:xfrm>
                    <a:off x="579"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9" name="Oval 25"/>
                  <p:cNvSpPr>
                    <a:spLocks noChangeArrowheads="1"/>
                  </p:cNvSpPr>
                  <p:nvPr/>
                </p:nvSpPr>
                <p:spPr bwMode="auto">
                  <a:xfrm>
                    <a:off x="60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0" name="Oval 26"/>
                  <p:cNvSpPr>
                    <a:spLocks noChangeArrowheads="1"/>
                  </p:cNvSpPr>
                  <p:nvPr/>
                </p:nvSpPr>
                <p:spPr bwMode="auto">
                  <a:xfrm>
                    <a:off x="62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1" name="Oval 27"/>
                  <p:cNvSpPr>
                    <a:spLocks noChangeArrowheads="1"/>
                  </p:cNvSpPr>
                  <p:nvPr/>
                </p:nvSpPr>
                <p:spPr bwMode="auto">
                  <a:xfrm>
                    <a:off x="64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2" name="Oval 28"/>
                  <p:cNvSpPr>
                    <a:spLocks noChangeArrowheads="1"/>
                  </p:cNvSpPr>
                  <p:nvPr/>
                </p:nvSpPr>
                <p:spPr bwMode="auto">
                  <a:xfrm>
                    <a:off x="664"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3" name="Oval 29"/>
                  <p:cNvSpPr>
                    <a:spLocks noChangeArrowheads="1"/>
                  </p:cNvSpPr>
                  <p:nvPr/>
                </p:nvSpPr>
                <p:spPr bwMode="auto">
                  <a:xfrm>
                    <a:off x="68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4" name="Oval 30"/>
                  <p:cNvSpPr>
                    <a:spLocks noChangeArrowheads="1"/>
                  </p:cNvSpPr>
                  <p:nvPr/>
                </p:nvSpPr>
                <p:spPr bwMode="auto">
                  <a:xfrm>
                    <a:off x="706" y="984"/>
                    <a:ext cx="16"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grpSp>
            <p:sp>
              <p:nvSpPr>
                <p:cNvPr id="213" name="Freeform 6"/>
                <p:cNvSpPr>
                  <a:spLocks noChangeAspect="1" noEditPoints="1"/>
                </p:cNvSpPr>
                <p:nvPr/>
              </p:nvSpPr>
              <p:spPr bwMode="auto">
                <a:xfrm>
                  <a:off x="6699549" y="4677806"/>
                  <a:ext cx="365760" cy="363238"/>
                </a:xfrm>
                <a:custGeom>
                  <a:avLst/>
                  <a:gdLst>
                    <a:gd name="T0" fmla="*/ 827 w 2410"/>
                    <a:gd name="T1" fmla="*/ 177 h 2391"/>
                    <a:gd name="T2" fmla="*/ 366 w 2410"/>
                    <a:gd name="T3" fmla="*/ 374 h 2391"/>
                    <a:gd name="T4" fmla="*/ 177 w 2410"/>
                    <a:gd name="T5" fmla="*/ 834 h 2391"/>
                    <a:gd name="T6" fmla="*/ 375 w 2410"/>
                    <a:gd name="T7" fmla="*/ 1295 h 2391"/>
                    <a:gd name="T8" fmla="*/ 843 w 2410"/>
                    <a:gd name="T9" fmla="*/ 1490 h 2391"/>
                    <a:gd name="T10" fmla="*/ 1304 w 2410"/>
                    <a:gd name="T11" fmla="*/ 1293 h 2391"/>
                    <a:gd name="T12" fmla="*/ 1491 w 2410"/>
                    <a:gd name="T13" fmla="*/ 826 h 2391"/>
                    <a:gd name="T14" fmla="*/ 1294 w 2410"/>
                    <a:gd name="T15" fmla="*/ 365 h 2391"/>
                    <a:gd name="T16" fmla="*/ 827 w 2410"/>
                    <a:gd name="T17" fmla="*/ 177 h 2391"/>
                    <a:gd name="T18" fmla="*/ 2041 w 2410"/>
                    <a:gd name="T19" fmla="*/ 1735 h 2391"/>
                    <a:gd name="T20" fmla="*/ 2323 w 2410"/>
                    <a:gd name="T21" fmla="*/ 1973 h 2391"/>
                    <a:gd name="T22" fmla="*/ 2320 w 2410"/>
                    <a:gd name="T23" fmla="*/ 2291 h 2391"/>
                    <a:gd name="T24" fmla="*/ 1999 w 2410"/>
                    <a:gd name="T25" fmla="*/ 2305 h 2391"/>
                    <a:gd name="T26" fmla="*/ 1759 w 2410"/>
                    <a:gd name="T27" fmla="*/ 2020 h 2391"/>
                    <a:gd name="T28" fmla="*/ 1910 w 2410"/>
                    <a:gd name="T29" fmla="*/ 1887 h 2391"/>
                    <a:gd name="T30" fmla="*/ 2041 w 2410"/>
                    <a:gd name="T31" fmla="*/ 1735 h 2391"/>
                    <a:gd name="T32" fmla="*/ 1566 w 2410"/>
                    <a:gd name="T33" fmla="*/ 1346 h 2391"/>
                    <a:gd name="T34" fmla="*/ 1985 w 2410"/>
                    <a:gd name="T35" fmla="*/ 1688 h 2391"/>
                    <a:gd name="T36" fmla="*/ 1860 w 2410"/>
                    <a:gd name="T37" fmla="*/ 1838 h 2391"/>
                    <a:gd name="T38" fmla="*/ 1715 w 2410"/>
                    <a:gd name="T39" fmla="*/ 1962 h 2391"/>
                    <a:gd name="T40" fmla="*/ 1364 w 2410"/>
                    <a:gd name="T41" fmla="*/ 1551 h 2391"/>
                    <a:gd name="T42" fmla="*/ 1471 w 2410"/>
                    <a:gd name="T43" fmla="*/ 1459 h 2391"/>
                    <a:gd name="T44" fmla="*/ 1566 w 2410"/>
                    <a:gd name="T45" fmla="*/ 1346 h 2391"/>
                    <a:gd name="T46" fmla="*/ 238 w 2410"/>
                    <a:gd name="T47" fmla="*/ 245 h 2391"/>
                    <a:gd name="T48" fmla="*/ 825 w 2410"/>
                    <a:gd name="T49" fmla="*/ 4 h 2391"/>
                    <a:gd name="T50" fmla="*/ 1416 w 2410"/>
                    <a:gd name="T51" fmla="*/ 238 h 2391"/>
                    <a:gd name="T52" fmla="*/ 1664 w 2410"/>
                    <a:gd name="T53" fmla="*/ 824 h 2391"/>
                    <a:gd name="T54" fmla="*/ 1423 w 2410"/>
                    <a:gd name="T55" fmla="*/ 1417 h 2391"/>
                    <a:gd name="T56" fmla="*/ 838 w 2410"/>
                    <a:gd name="T57" fmla="*/ 1665 h 2391"/>
                    <a:gd name="T58" fmla="*/ 253 w 2410"/>
                    <a:gd name="T59" fmla="*/ 1422 h 2391"/>
                    <a:gd name="T60" fmla="*/ 4 w 2410"/>
                    <a:gd name="T61" fmla="*/ 836 h 2391"/>
                    <a:gd name="T62" fmla="*/ 238 w 2410"/>
                    <a:gd name="T63" fmla="*/ 245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0" h="2391">
                      <a:moveTo>
                        <a:pt x="827" y="177"/>
                      </a:moveTo>
                      <a:cubicBezTo>
                        <a:pt x="661" y="178"/>
                        <a:pt x="494" y="239"/>
                        <a:pt x="366" y="374"/>
                      </a:cubicBezTo>
                      <a:cubicBezTo>
                        <a:pt x="237" y="503"/>
                        <a:pt x="177" y="668"/>
                        <a:pt x="177" y="834"/>
                      </a:cubicBezTo>
                      <a:cubicBezTo>
                        <a:pt x="180" y="1008"/>
                        <a:pt x="241" y="1175"/>
                        <a:pt x="375" y="1295"/>
                      </a:cubicBezTo>
                      <a:cubicBezTo>
                        <a:pt x="503" y="1425"/>
                        <a:pt x="670" y="1492"/>
                        <a:pt x="843" y="1490"/>
                      </a:cubicBezTo>
                      <a:cubicBezTo>
                        <a:pt x="1007" y="1482"/>
                        <a:pt x="1175" y="1421"/>
                        <a:pt x="1304" y="1293"/>
                      </a:cubicBezTo>
                      <a:cubicBezTo>
                        <a:pt x="1426" y="1166"/>
                        <a:pt x="1491" y="992"/>
                        <a:pt x="1491" y="826"/>
                      </a:cubicBezTo>
                      <a:cubicBezTo>
                        <a:pt x="1490" y="660"/>
                        <a:pt x="1420" y="487"/>
                        <a:pt x="1294" y="365"/>
                      </a:cubicBezTo>
                      <a:cubicBezTo>
                        <a:pt x="1165" y="235"/>
                        <a:pt x="993" y="177"/>
                        <a:pt x="827" y="177"/>
                      </a:cubicBezTo>
                      <a:moveTo>
                        <a:pt x="2041" y="1735"/>
                      </a:moveTo>
                      <a:cubicBezTo>
                        <a:pt x="2323" y="1973"/>
                        <a:pt x="2323" y="1973"/>
                        <a:pt x="2323" y="1973"/>
                      </a:cubicBezTo>
                      <a:cubicBezTo>
                        <a:pt x="2410" y="2059"/>
                        <a:pt x="2406" y="2204"/>
                        <a:pt x="2320" y="2291"/>
                      </a:cubicBezTo>
                      <a:cubicBezTo>
                        <a:pt x="2229" y="2388"/>
                        <a:pt x="2086" y="2391"/>
                        <a:pt x="1999" y="2305"/>
                      </a:cubicBezTo>
                      <a:cubicBezTo>
                        <a:pt x="1759" y="2020"/>
                        <a:pt x="1759" y="2020"/>
                        <a:pt x="1759" y="2020"/>
                      </a:cubicBezTo>
                      <a:cubicBezTo>
                        <a:pt x="1811" y="1985"/>
                        <a:pt x="1860" y="1936"/>
                        <a:pt x="1910" y="1887"/>
                      </a:cubicBezTo>
                      <a:cubicBezTo>
                        <a:pt x="1960" y="1845"/>
                        <a:pt x="2001" y="1790"/>
                        <a:pt x="2041" y="1735"/>
                      </a:cubicBezTo>
                      <a:moveTo>
                        <a:pt x="1566" y="1346"/>
                      </a:moveTo>
                      <a:cubicBezTo>
                        <a:pt x="1985" y="1688"/>
                        <a:pt x="1985" y="1688"/>
                        <a:pt x="1985" y="1688"/>
                      </a:cubicBezTo>
                      <a:cubicBezTo>
                        <a:pt x="1944" y="1743"/>
                        <a:pt x="1902" y="1790"/>
                        <a:pt x="1860" y="1838"/>
                      </a:cubicBezTo>
                      <a:cubicBezTo>
                        <a:pt x="1811" y="1887"/>
                        <a:pt x="1761" y="1929"/>
                        <a:pt x="1715" y="1962"/>
                      </a:cubicBezTo>
                      <a:cubicBezTo>
                        <a:pt x="1364" y="1551"/>
                        <a:pt x="1364" y="1551"/>
                        <a:pt x="1364" y="1551"/>
                      </a:cubicBezTo>
                      <a:cubicBezTo>
                        <a:pt x="1403" y="1527"/>
                        <a:pt x="1441" y="1496"/>
                        <a:pt x="1471" y="1459"/>
                      </a:cubicBezTo>
                      <a:cubicBezTo>
                        <a:pt x="1509" y="1427"/>
                        <a:pt x="1538" y="1390"/>
                        <a:pt x="1566" y="1346"/>
                      </a:cubicBezTo>
                      <a:moveTo>
                        <a:pt x="238" y="245"/>
                      </a:moveTo>
                      <a:cubicBezTo>
                        <a:pt x="398" y="87"/>
                        <a:pt x="612" y="0"/>
                        <a:pt x="825" y="4"/>
                      </a:cubicBezTo>
                      <a:cubicBezTo>
                        <a:pt x="1036" y="0"/>
                        <a:pt x="1250" y="79"/>
                        <a:pt x="1416" y="238"/>
                      </a:cubicBezTo>
                      <a:cubicBezTo>
                        <a:pt x="1581" y="397"/>
                        <a:pt x="1661" y="613"/>
                        <a:pt x="1664" y="824"/>
                      </a:cubicBezTo>
                      <a:cubicBezTo>
                        <a:pt x="1668" y="1035"/>
                        <a:pt x="1589" y="1250"/>
                        <a:pt x="1423" y="1417"/>
                      </a:cubicBezTo>
                      <a:cubicBezTo>
                        <a:pt x="1263" y="1575"/>
                        <a:pt x="1056" y="1660"/>
                        <a:pt x="838" y="1665"/>
                      </a:cubicBezTo>
                      <a:cubicBezTo>
                        <a:pt x="627" y="1668"/>
                        <a:pt x="411" y="1582"/>
                        <a:pt x="253" y="1422"/>
                      </a:cubicBezTo>
                      <a:cubicBezTo>
                        <a:pt x="88" y="1263"/>
                        <a:pt x="0" y="1049"/>
                        <a:pt x="4" y="836"/>
                      </a:cubicBezTo>
                      <a:cubicBezTo>
                        <a:pt x="1" y="625"/>
                        <a:pt x="80" y="410"/>
                        <a:pt x="238"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grpSp>
        </p:grpSp>
        <p:sp>
          <p:nvSpPr>
            <p:cNvPr id="209" name="TextBox 208"/>
            <p:cNvSpPr txBox="1"/>
            <p:nvPr/>
          </p:nvSpPr>
          <p:spPr>
            <a:xfrm>
              <a:off x="1402189" y="2641966"/>
              <a:ext cx="33558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abin" panose="020B0803050202020004" pitchFamily="34" charset="0"/>
                </a:rPr>
                <a:t>Build and learn</a:t>
              </a:r>
            </a:p>
          </p:txBody>
        </p:sp>
      </p:grpSp>
      <p:sp>
        <p:nvSpPr>
          <p:cNvPr id="7" name="Title 6"/>
          <p:cNvSpPr>
            <a:spLocks noGrp="1"/>
          </p:cNvSpPr>
          <p:nvPr>
            <p:ph type="title"/>
          </p:nvPr>
        </p:nvSpPr>
        <p:spPr/>
        <p:txBody>
          <a:bodyPr>
            <a:normAutofit fontScale="90000"/>
          </a:bodyPr>
          <a:lstStyle/>
          <a:p>
            <a:r>
              <a:rPr lang="en-US" kern="0" dirty="0"/>
              <a:t>Our three part Project Bletchley strategy</a:t>
            </a:r>
            <a:endParaRPr lang="en-GB" dirty="0"/>
          </a:p>
        </p:txBody>
      </p:sp>
    </p:spTree>
    <p:extLst>
      <p:ext uri="{BB962C8B-B14F-4D97-AF65-F5344CB8AC3E}">
        <p14:creationId xmlns:p14="http://schemas.microsoft.com/office/powerpoint/2010/main" val="476612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GB" dirty="0"/>
              <a:t>"Randy’s" (CC BY 2.0) by Extra Medium @ </a:t>
            </a:r>
            <a:r>
              <a:rPr lang="en-GB" dirty="0" err="1"/>
              <a:t>flickr</a:t>
            </a:r>
            <a:endParaRPr lang="en-GB" dirty="0"/>
          </a:p>
        </p:txBody>
      </p:sp>
    </p:spTree>
    <p:extLst>
      <p:ext uri="{BB962C8B-B14F-4D97-AF65-F5344CB8AC3E}">
        <p14:creationId xmlns:p14="http://schemas.microsoft.com/office/powerpoint/2010/main" val="116050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Demo</a:t>
            </a:r>
            <a:br>
              <a:rPr lang="en-GB" dirty="0"/>
            </a:br>
            <a:br>
              <a:rPr lang="en-GB" dirty="0"/>
            </a:br>
            <a:r>
              <a:rPr lang="en-GB" dirty="0" err="1"/>
              <a:t>Blockchain</a:t>
            </a:r>
            <a:r>
              <a:rPr lang="en-GB" dirty="0"/>
              <a:t> vote-off</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101344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84900" y="177800"/>
            <a:ext cx="5537200" cy="6057900"/>
          </a:xfrm>
          <a:prstGeom prst="rect">
            <a:avLst/>
          </a:prstGeom>
          <a:solidFill>
            <a:srgbClr val="44546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nvGrpSpPr>
          <p:cNvPr id="34" name="Group 33"/>
          <p:cNvGrpSpPr/>
          <p:nvPr/>
        </p:nvGrpSpPr>
        <p:grpSpPr>
          <a:xfrm>
            <a:off x="869082" y="1515373"/>
            <a:ext cx="439954" cy="3490964"/>
            <a:chOff x="830582" y="2263140"/>
            <a:chExt cx="439954" cy="3490964"/>
          </a:xfrm>
          <a:solidFill>
            <a:schemeClr val="tx2">
              <a:lumMod val="75000"/>
            </a:schemeClr>
          </a:solidFill>
        </p:grpSpPr>
        <p:sp>
          <p:nvSpPr>
            <p:cNvPr id="28" name="Rectangle: Rounded Corners 27"/>
            <p:cNvSpPr/>
            <p:nvPr/>
          </p:nvSpPr>
          <p:spPr>
            <a:xfrm>
              <a:off x="830582" y="2263140"/>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9" name="Rectangle: Rounded Corners 28"/>
            <p:cNvSpPr/>
            <p:nvPr/>
          </p:nvSpPr>
          <p:spPr>
            <a:xfrm>
              <a:off x="830582" y="2873342"/>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0" name="Rectangle: Rounded Corners 29"/>
            <p:cNvSpPr/>
            <p:nvPr/>
          </p:nvSpPr>
          <p:spPr>
            <a:xfrm>
              <a:off x="830582" y="3483544"/>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1" name="Rectangle: Rounded Corners 30"/>
            <p:cNvSpPr/>
            <p:nvPr/>
          </p:nvSpPr>
          <p:spPr>
            <a:xfrm>
              <a:off x="830582" y="4093746"/>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2" name="Rectangle: Rounded Corners 31"/>
            <p:cNvSpPr/>
            <p:nvPr/>
          </p:nvSpPr>
          <p:spPr>
            <a:xfrm>
              <a:off x="830582" y="4703948"/>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3" name="Rectangle: Rounded Corners 32"/>
            <p:cNvSpPr/>
            <p:nvPr/>
          </p:nvSpPr>
          <p:spPr>
            <a:xfrm>
              <a:off x="830582" y="5314150"/>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cxnSp>
        <p:nvCxnSpPr>
          <p:cNvPr id="36" name="Straight Arrow Connector 35"/>
          <p:cNvCxnSpPr>
            <a:stCxn id="4" idx="3"/>
            <a:endCxn id="5" idx="1"/>
          </p:cNvCxnSpPr>
          <p:nvPr/>
        </p:nvCxnSpPr>
        <p:spPr>
          <a:xfrm flipV="1">
            <a:off x="5699723" y="3376558"/>
            <a:ext cx="1006861" cy="561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3"/>
            <a:endCxn id="15" idx="3"/>
          </p:cNvCxnSpPr>
          <p:nvPr/>
        </p:nvCxnSpPr>
        <p:spPr>
          <a:xfrm flipV="1">
            <a:off x="7575264" y="2106188"/>
            <a:ext cx="1491990" cy="127037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 idx="3"/>
            <a:endCxn id="24" idx="1"/>
          </p:cNvCxnSpPr>
          <p:nvPr/>
        </p:nvCxnSpPr>
        <p:spPr>
          <a:xfrm>
            <a:off x="7575264" y="3376558"/>
            <a:ext cx="1504019" cy="129102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3"/>
            <a:endCxn id="19" idx="2"/>
          </p:cNvCxnSpPr>
          <p:nvPr/>
        </p:nvCxnSpPr>
        <p:spPr>
          <a:xfrm>
            <a:off x="7575264" y="3376558"/>
            <a:ext cx="2098745"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3"/>
            <a:endCxn id="4" idx="1"/>
          </p:cNvCxnSpPr>
          <p:nvPr/>
        </p:nvCxnSpPr>
        <p:spPr>
          <a:xfrm>
            <a:off x="1309036" y="1735350"/>
            <a:ext cx="2569507" cy="164682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9" idx="3"/>
            <a:endCxn id="4" idx="1"/>
          </p:cNvCxnSpPr>
          <p:nvPr/>
        </p:nvCxnSpPr>
        <p:spPr>
          <a:xfrm>
            <a:off x="1309036" y="2345552"/>
            <a:ext cx="2569507" cy="103662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0" idx="3"/>
            <a:endCxn id="4" idx="1"/>
          </p:cNvCxnSpPr>
          <p:nvPr/>
        </p:nvCxnSpPr>
        <p:spPr>
          <a:xfrm>
            <a:off x="1309036" y="2955754"/>
            <a:ext cx="2569507" cy="42641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1" idx="3"/>
            <a:endCxn id="4" idx="1"/>
          </p:cNvCxnSpPr>
          <p:nvPr/>
        </p:nvCxnSpPr>
        <p:spPr>
          <a:xfrm flipV="1">
            <a:off x="1309036" y="3382172"/>
            <a:ext cx="2569507" cy="18378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 idx="1"/>
          </p:cNvCxnSpPr>
          <p:nvPr/>
        </p:nvCxnSpPr>
        <p:spPr>
          <a:xfrm flipV="1">
            <a:off x="1309036" y="3382172"/>
            <a:ext cx="2569507" cy="79398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3" idx="3"/>
            <a:endCxn id="4" idx="1"/>
          </p:cNvCxnSpPr>
          <p:nvPr/>
        </p:nvCxnSpPr>
        <p:spPr>
          <a:xfrm flipV="1">
            <a:off x="1309036" y="3382172"/>
            <a:ext cx="2569507" cy="140418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3876238" y="2471582"/>
            <a:ext cx="1823486" cy="2224335"/>
            <a:chOff x="4044718" y="2471582"/>
            <a:chExt cx="1823486" cy="2224335"/>
          </a:xfrm>
        </p:grpSpPr>
        <p:sp>
          <p:nvSpPr>
            <p:cNvPr id="4" name="Rectangle: Rounded Corners 3"/>
            <p:cNvSpPr/>
            <p:nvPr/>
          </p:nvSpPr>
          <p:spPr>
            <a:xfrm>
              <a:off x="4047023" y="2471582"/>
              <a:ext cx="1821180" cy="1821180"/>
            </a:xfrm>
            <a:prstGeom prst="roundRect">
              <a:avLst>
                <a:gd name="adj" fmla="val 578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71" name="TextBox 70"/>
            <p:cNvSpPr txBox="1"/>
            <p:nvPr/>
          </p:nvSpPr>
          <p:spPr>
            <a:xfrm>
              <a:off x="4047024" y="4326585"/>
              <a:ext cx="1821180" cy="369332"/>
            </a:xfrm>
            <a:prstGeom prst="rect">
              <a:avLst/>
            </a:prstGeom>
            <a:noFill/>
          </p:spPr>
          <p:txBody>
            <a:bodyPr wrap="square" rtlCol="0">
              <a:spAutoFit/>
            </a:bodyPr>
            <a:lstStyle/>
            <a:p>
              <a:pPr algn="ctr"/>
              <a:r>
                <a:rPr lang="en-GB" dirty="0">
                  <a:solidFill>
                    <a:schemeClr val="bg1"/>
                  </a:solidFill>
                  <a:latin typeface="Cabin" panose="020B0803050202020004" pitchFamily="34" charset="0"/>
                  <a:ea typeface="Roboto Th" pitchFamily="2" charset="0"/>
                </a:rPr>
                <a:t>Web Server</a:t>
              </a:r>
            </a:p>
          </p:txBody>
        </p:sp>
        <p:sp>
          <p:nvSpPr>
            <p:cNvPr id="85" name="TextBox 84"/>
            <p:cNvSpPr txBox="1"/>
            <p:nvPr/>
          </p:nvSpPr>
          <p:spPr>
            <a:xfrm>
              <a:off x="4044718" y="2925147"/>
              <a:ext cx="1821180" cy="923330"/>
            </a:xfrm>
            <a:prstGeom prst="rect">
              <a:avLst/>
            </a:prstGeom>
            <a:noFill/>
          </p:spPr>
          <p:txBody>
            <a:bodyPr wrap="square" rtlCol="0" anchor="t">
              <a:spAutoFit/>
            </a:bodyPr>
            <a:lstStyle/>
            <a:p>
              <a:pPr algn="ctr"/>
              <a:r>
                <a:rPr lang="en-GB" dirty="0">
                  <a:solidFill>
                    <a:schemeClr val="bg1"/>
                  </a:solidFill>
                  <a:latin typeface="Cabin" panose="020B0803050202020004" pitchFamily="34" charset="0"/>
                  <a:ea typeface="Roboto" pitchFamily="2" charset="0"/>
                </a:rPr>
                <a:t>React.js</a:t>
              </a:r>
            </a:p>
            <a:p>
              <a:pPr algn="ctr"/>
              <a:r>
                <a:rPr lang="en-GB" dirty="0">
                  <a:solidFill>
                    <a:schemeClr val="bg1"/>
                  </a:solidFill>
                  <a:latin typeface="Cabin" panose="020B0803050202020004" pitchFamily="34" charset="0"/>
                  <a:ea typeface="Roboto" pitchFamily="2" charset="0"/>
                </a:rPr>
                <a:t>+</a:t>
              </a:r>
            </a:p>
            <a:p>
              <a:pPr algn="ctr"/>
              <a:r>
                <a:rPr lang="en-GB" dirty="0">
                  <a:solidFill>
                    <a:schemeClr val="bg1"/>
                  </a:solidFill>
                  <a:latin typeface="Cabin" panose="020B0803050202020004" pitchFamily="34" charset="0"/>
                  <a:ea typeface="Roboto" pitchFamily="2" charset="0"/>
                </a:rPr>
                <a:t>Web3.js</a:t>
              </a:r>
            </a:p>
          </p:txBody>
        </p:sp>
      </p:grpSp>
      <p:grpSp>
        <p:nvGrpSpPr>
          <p:cNvPr id="108" name="Group 107"/>
          <p:cNvGrpSpPr/>
          <p:nvPr/>
        </p:nvGrpSpPr>
        <p:grpSpPr>
          <a:xfrm>
            <a:off x="6606191" y="2942218"/>
            <a:ext cx="1069465" cy="1270370"/>
            <a:chOff x="7117346" y="2942218"/>
            <a:chExt cx="1069465" cy="1270370"/>
          </a:xfrm>
        </p:grpSpPr>
        <p:grpSp>
          <p:nvGrpSpPr>
            <p:cNvPr id="107" name="Group 106"/>
            <p:cNvGrpSpPr/>
            <p:nvPr/>
          </p:nvGrpSpPr>
          <p:grpSpPr>
            <a:xfrm>
              <a:off x="7117346" y="2942218"/>
              <a:ext cx="1069465" cy="1270370"/>
              <a:chOff x="7117346" y="2942218"/>
              <a:chExt cx="1069465" cy="1270370"/>
            </a:xfrm>
          </p:grpSpPr>
          <p:sp>
            <p:nvSpPr>
              <p:cNvPr id="5" name="Rectangle: Rounded Corners 4"/>
              <p:cNvSpPr/>
              <p:nvPr/>
            </p:nvSpPr>
            <p:spPr>
              <a:xfrm>
                <a:off x="7217739" y="2942218"/>
                <a:ext cx="868680" cy="868680"/>
              </a:xfrm>
              <a:prstGeom prst="roundRect">
                <a:avLst>
                  <a:gd name="adj" fmla="val 578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Cabin" panose="020B0803050202020004" pitchFamily="34" charset="0"/>
                </a:endParaRPr>
              </a:p>
            </p:txBody>
          </p:sp>
          <p:sp>
            <p:nvSpPr>
              <p:cNvPr id="72" name="TextBox 71"/>
              <p:cNvSpPr txBox="1"/>
              <p:nvPr/>
            </p:nvSpPr>
            <p:spPr>
              <a:xfrm>
                <a:off x="7117346" y="3843256"/>
                <a:ext cx="1069465" cy="369332"/>
              </a:xfrm>
              <a:prstGeom prst="rect">
                <a:avLst/>
              </a:prstGeom>
              <a:noFill/>
            </p:spPr>
            <p:txBody>
              <a:bodyPr wrap="square" rtlCol="0">
                <a:spAutoFit/>
              </a:bodyPr>
              <a:lstStyle/>
              <a:p>
                <a:r>
                  <a:rPr lang="en-GB" dirty="0">
                    <a:solidFill>
                      <a:schemeClr val="bg1"/>
                    </a:solidFill>
                    <a:latin typeface="Cabin" panose="020B0803050202020004" pitchFamily="34" charset="0"/>
                    <a:ea typeface="Roboto Th" pitchFamily="2" charset="0"/>
                  </a:rPr>
                  <a:t>TX node</a:t>
                </a:r>
              </a:p>
            </p:txBody>
          </p:sp>
        </p:grpSp>
        <p:sp>
          <p:nvSpPr>
            <p:cNvPr id="93" name="TextBox 92"/>
            <p:cNvSpPr txBox="1"/>
            <p:nvPr/>
          </p:nvSpPr>
          <p:spPr>
            <a:xfrm>
              <a:off x="7174790" y="3191891"/>
              <a:ext cx="967278" cy="369332"/>
            </a:xfrm>
            <a:prstGeom prst="rect">
              <a:avLst/>
            </a:prstGeom>
            <a:noFill/>
          </p:spPr>
          <p:txBody>
            <a:bodyPr wrap="square" rtlCol="0" anchor="t">
              <a:spAutoFit/>
            </a:bodyPr>
            <a:lstStyle/>
            <a:p>
              <a:pPr algn="ctr"/>
              <a:r>
                <a:rPr lang="en-GB" dirty="0" err="1">
                  <a:solidFill>
                    <a:schemeClr val="bg1"/>
                  </a:solidFill>
                  <a:latin typeface="Cabin" panose="020B0803050202020004" pitchFamily="34" charset="0"/>
                  <a:ea typeface="Roboto" pitchFamily="2" charset="0"/>
                </a:rPr>
                <a:t>Geth</a:t>
              </a:r>
              <a:endParaRPr lang="en-GB" dirty="0">
                <a:solidFill>
                  <a:schemeClr val="bg1"/>
                </a:solidFill>
                <a:latin typeface="Cabin" panose="020B0803050202020004" pitchFamily="34" charset="0"/>
                <a:ea typeface="Roboto" pitchFamily="2" charset="0"/>
              </a:endParaRPr>
            </a:p>
          </p:txBody>
        </p:sp>
      </p:grpSp>
      <p:pic>
        <p:nvPicPr>
          <p:cNvPr id="95" name="Picture 94"/>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100" y="2184593"/>
            <a:ext cx="321917" cy="321917"/>
          </a:xfrm>
          <a:prstGeom prst="rect">
            <a:avLst/>
          </a:prstGeom>
        </p:spPr>
      </p:pic>
      <p:pic>
        <p:nvPicPr>
          <p:cNvPr id="96" name="Picture 95"/>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099" y="2794795"/>
            <a:ext cx="321917" cy="321917"/>
          </a:xfrm>
          <a:prstGeom prst="rect">
            <a:avLst/>
          </a:prstGeom>
        </p:spPr>
      </p:pic>
      <p:pic>
        <p:nvPicPr>
          <p:cNvPr id="97" name="Picture 96"/>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101" y="3404997"/>
            <a:ext cx="321917" cy="321917"/>
          </a:xfrm>
          <a:prstGeom prst="rect">
            <a:avLst/>
          </a:prstGeom>
        </p:spPr>
      </p:pic>
      <p:pic>
        <p:nvPicPr>
          <p:cNvPr id="98" name="Picture 97"/>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100" y="4015199"/>
            <a:ext cx="321917" cy="321917"/>
          </a:xfrm>
          <a:prstGeom prst="rect">
            <a:avLst/>
          </a:prstGeom>
        </p:spPr>
      </p:pic>
      <p:pic>
        <p:nvPicPr>
          <p:cNvPr id="99" name="Picture 98"/>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099" y="4625401"/>
            <a:ext cx="321917" cy="321917"/>
          </a:xfrm>
          <a:prstGeom prst="rect">
            <a:avLst/>
          </a:prstGeom>
        </p:spPr>
      </p:pic>
      <p:pic>
        <p:nvPicPr>
          <p:cNvPr id="113" name="Picture 11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099" y="1574391"/>
            <a:ext cx="321917" cy="321917"/>
          </a:xfrm>
          <a:prstGeom prst="rect">
            <a:avLst/>
          </a:prstGeom>
        </p:spPr>
      </p:pic>
      <p:sp>
        <p:nvSpPr>
          <p:cNvPr id="9" name="TextBox 8"/>
          <p:cNvSpPr txBox="1"/>
          <p:nvPr/>
        </p:nvSpPr>
        <p:spPr>
          <a:xfrm>
            <a:off x="7314296" y="189201"/>
            <a:ext cx="3339951" cy="369332"/>
          </a:xfrm>
          <a:prstGeom prst="rect">
            <a:avLst/>
          </a:prstGeom>
          <a:noFill/>
        </p:spPr>
        <p:txBody>
          <a:bodyPr wrap="square" rtlCol="0">
            <a:spAutoFit/>
          </a:bodyPr>
          <a:lstStyle/>
          <a:p>
            <a:pPr algn="ctr"/>
            <a:r>
              <a:rPr lang="en-GB" dirty="0" err="1">
                <a:solidFill>
                  <a:schemeClr val="bg1"/>
                </a:solidFill>
                <a:latin typeface="Cabin" panose="020B0803050202020004" pitchFamily="34" charset="0"/>
              </a:rPr>
              <a:t>Blockchain</a:t>
            </a:r>
            <a:r>
              <a:rPr lang="en-GB" dirty="0">
                <a:solidFill>
                  <a:schemeClr val="bg1"/>
                </a:solidFill>
                <a:latin typeface="Cabin" panose="020B0803050202020004" pitchFamily="34" charset="0"/>
              </a:rPr>
              <a:t> Network</a:t>
            </a:r>
          </a:p>
        </p:txBody>
      </p:sp>
      <p:grpSp>
        <p:nvGrpSpPr>
          <p:cNvPr id="63" name="Group 62"/>
          <p:cNvGrpSpPr/>
          <p:nvPr/>
        </p:nvGrpSpPr>
        <p:grpSpPr>
          <a:xfrm>
            <a:off x="8841426" y="789969"/>
            <a:ext cx="1542047" cy="1542047"/>
            <a:chOff x="9295796" y="789969"/>
            <a:chExt cx="1542047" cy="1542047"/>
          </a:xfrm>
        </p:grpSpPr>
        <p:grpSp>
          <p:nvGrpSpPr>
            <p:cNvPr id="64" name="Group 63"/>
            <p:cNvGrpSpPr/>
            <p:nvPr/>
          </p:nvGrpSpPr>
          <p:grpSpPr>
            <a:xfrm>
              <a:off x="9295796" y="789969"/>
              <a:ext cx="1542047" cy="1542047"/>
              <a:chOff x="9020676" y="906779"/>
              <a:chExt cx="1542047" cy="1542047"/>
            </a:xfrm>
          </p:grpSpPr>
          <p:sp>
            <p:nvSpPr>
              <p:cNvPr id="67" name="Oval 66"/>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68" name="Rectangle: Rounded Corners 5"/>
              <p:cNvSpPr/>
              <p:nvPr/>
            </p:nvSpPr>
            <p:spPr>
              <a:xfrm>
                <a:off x="9220200" y="147974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69" name="Rectangle: Rounded Corners 6"/>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70" name="Rectangle: Rounded Corners 7"/>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65" name="Picture 6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061808" y="1046947"/>
              <a:ext cx="403860" cy="385432"/>
            </a:xfrm>
            <a:prstGeom prst="rect">
              <a:avLst/>
            </a:prstGeom>
            <a:ln>
              <a:noFill/>
            </a:ln>
          </p:spPr>
        </p:pic>
        <p:pic>
          <p:nvPicPr>
            <p:cNvPr id="66" name="Picture 6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066819" y="1679959"/>
              <a:ext cx="403860" cy="385432"/>
            </a:xfrm>
            <a:prstGeom prst="rect">
              <a:avLst/>
            </a:prstGeom>
            <a:ln>
              <a:noFill/>
            </a:ln>
          </p:spPr>
        </p:pic>
      </p:grpSp>
      <p:grpSp>
        <p:nvGrpSpPr>
          <p:cNvPr id="73" name="Group 72"/>
          <p:cNvGrpSpPr/>
          <p:nvPr/>
        </p:nvGrpSpPr>
        <p:grpSpPr>
          <a:xfrm>
            <a:off x="9674009" y="2605534"/>
            <a:ext cx="1542047" cy="1542047"/>
            <a:chOff x="10128379" y="2605534"/>
            <a:chExt cx="1542047" cy="1542047"/>
          </a:xfrm>
        </p:grpSpPr>
        <p:grpSp>
          <p:nvGrpSpPr>
            <p:cNvPr id="74" name="Group 73"/>
            <p:cNvGrpSpPr/>
            <p:nvPr/>
          </p:nvGrpSpPr>
          <p:grpSpPr>
            <a:xfrm>
              <a:off x="10128379" y="2605534"/>
              <a:ext cx="1542047" cy="1542047"/>
              <a:chOff x="9020676" y="906779"/>
              <a:chExt cx="1542047" cy="1542047"/>
            </a:xfrm>
          </p:grpSpPr>
          <p:sp>
            <p:nvSpPr>
              <p:cNvPr id="78" name="Oval 77"/>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79" name="Rectangle: Rounded Corners 19"/>
              <p:cNvSpPr/>
              <p:nvPr/>
            </p:nvSpPr>
            <p:spPr>
              <a:xfrm>
                <a:off x="9220200" y="147697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80" name="Rectangle: Rounded Corners 20"/>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81" name="Rectangle: Rounded Corners 21"/>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grpSp>
        <p:pic>
          <p:nvPicPr>
            <p:cNvPr id="75" name="Picture 7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311961" y="3194096"/>
              <a:ext cx="403860" cy="385432"/>
            </a:xfrm>
            <a:prstGeom prst="rect">
              <a:avLst/>
            </a:prstGeom>
            <a:ln>
              <a:noFill/>
            </a:ln>
          </p:spPr>
        </p:pic>
        <p:pic>
          <p:nvPicPr>
            <p:cNvPr id="76" name="Picture 7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906687" y="2866209"/>
              <a:ext cx="403860" cy="385432"/>
            </a:xfrm>
            <a:prstGeom prst="rect">
              <a:avLst/>
            </a:prstGeom>
            <a:ln>
              <a:noFill/>
            </a:ln>
          </p:spPr>
        </p:pic>
        <p:pic>
          <p:nvPicPr>
            <p:cNvPr id="77" name="Picture 7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906687" y="3507837"/>
              <a:ext cx="403860" cy="385432"/>
            </a:xfrm>
            <a:prstGeom prst="rect">
              <a:avLst/>
            </a:prstGeom>
            <a:ln>
              <a:noFill/>
            </a:ln>
          </p:spPr>
        </p:pic>
      </p:grpSp>
      <p:grpSp>
        <p:nvGrpSpPr>
          <p:cNvPr id="82" name="Group 81"/>
          <p:cNvGrpSpPr/>
          <p:nvPr/>
        </p:nvGrpSpPr>
        <p:grpSpPr>
          <a:xfrm>
            <a:off x="8853455" y="4441754"/>
            <a:ext cx="1542047" cy="1542047"/>
            <a:chOff x="9307825" y="4441754"/>
            <a:chExt cx="1542047" cy="1542047"/>
          </a:xfrm>
        </p:grpSpPr>
        <p:grpSp>
          <p:nvGrpSpPr>
            <p:cNvPr id="83" name="Group 82"/>
            <p:cNvGrpSpPr/>
            <p:nvPr/>
          </p:nvGrpSpPr>
          <p:grpSpPr>
            <a:xfrm>
              <a:off x="9307825" y="4441754"/>
              <a:ext cx="1542047" cy="1542047"/>
              <a:chOff x="9020676" y="906779"/>
              <a:chExt cx="1542047" cy="1542047"/>
            </a:xfrm>
          </p:grpSpPr>
          <p:sp>
            <p:nvSpPr>
              <p:cNvPr id="87" name="Oval 86"/>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8" name="Rectangle: Rounded Corners 24"/>
              <p:cNvSpPr/>
              <p:nvPr/>
            </p:nvSpPr>
            <p:spPr>
              <a:xfrm>
                <a:off x="9220200" y="147587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9" name="Rectangle: Rounded Corners 26"/>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84" name="Picture 8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9507349" y="5020061"/>
              <a:ext cx="403860" cy="385432"/>
            </a:xfrm>
            <a:prstGeom prst="rect">
              <a:avLst/>
            </a:prstGeom>
            <a:ln>
              <a:noFill/>
            </a:ln>
          </p:spPr>
        </p:pic>
        <p:pic>
          <p:nvPicPr>
            <p:cNvPr id="86" name="Picture 8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10078848" y="4698910"/>
              <a:ext cx="403860" cy="385432"/>
            </a:xfrm>
            <a:prstGeom prst="rect">
              <a:avLst/>
            </a:prstGeom>
            <a:ln>
              <a:noFill/>
            </a:ln>
          </p:spPr>
        </p:pic>
      </p:grpSp>
      <p:pic>
        <p:nvPicPr>
          <p:cNvPr id="90" name="Picture 8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9040950" y="1361417"/>
            <a:ext cx="403860" cy="385432"/>
          </a:xfrm>
          <a:prstGeom prst="rect">
            <a:avLst/>
          </a:prstGeom>
          <a:ln>
            <a:noFill/>
          </a:ln>
        </p:spPr>
      </p:pic>
      <p:sp>
        <p:nvSpPr>
          <p:cNvPr id="91" name="Rectangle: Rounded Corners 24"/>
          <p:cNvSpPr/>
          <p:nvPr/>
        </p:nvSpPr>
        <p:spPr>
          <a:xfrm>
            <a:off x="9624478" y="533932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pic>
        <p:nvPicPr>
          <p:cNvPr id="92" name="Picture 9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2013" t="14536" r="16284" b="17032"/>
          <a:stretch/>
        </p:blipFill>
        <p:spPr>
          <a:xfrm>
            <a:off x="9624478" y="5348536"/>
            <a:ext cx="403860" cy="385432"/>
          </a:xfrm>
          <a:prstGeom prst="rect">
            <a:avLst/>
          </a:prstGeom>
          <a:ln>
            <a:noFill/>
          </a:ln>
        </p:spPr>
      </p:pic>
    </p:spTree>
    <p:extLst>
      <p:ext uri="{BB962C8B-B14F-4D97-AF65-F5344CB8AC3E}">
        <p14:creationId xmlns:p14="http://schemas.microsoft.com/office/powerpoint/2010/main" val="115933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flipH="1">
            <a:off x="4139292" y="-102195"/>
            <a:ext cx="8181403" cy="69945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cxnSp>
        <p:nvCxnSpPr>
          <p:cNvPr id="5" name="Straight Connector 4"/>
          <p:cNvCxnSpPr/>
          <p:nvPr/>
        </p:nvCxnSpPr>
        <p:spPr>
          <a:xfrm>
            <a:off x="4138999" y="-64006"/>
            <a:ext cx="0" cy="6994525"/>
          </a:xfrm>
          <a:prstGeom prst="line">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642202" y="554176"/>
            <a:ext cx="8396035" cy="1016237"/>
            <a:chOff x="3765803" y="554176"/>
            <a:chExt cx="8396035" cy="1016237"/>
          </a:xfrm>
        </p:grpSpPr>
        <p:sp>
          <p:nvSpPr>
            <p:cNvPr id="13" name="Rectangle 12"/>
            <p:cNvSpPr/>
            <p:nvPr/>
          </p:nvSpPr>
          <p:spPr>
            <a:xfrm>
              <a:off x="4921985" y="739129"/>
              <a:ext cx="7239853" cy="646331"/>
            </a:xfrm>
            <a:prstGeom prst="rect">
              <a:avLst/>
            </a:prstGeom>
          </p:spPr>
          <p:txBody>
            <a:bodyPr wrap="square">
              <a:spAutoFit/>
            </a:bodyPr>
            <a:lstStyle/>
            <a:p>
              <a:r>
                <a:rPr lang="en-US" b="1" dirty="0">
                  <a:solidFill>
                    <a:schemeClr val="bg1"/>
                  </a:solidFill>
                  <a:latin typeface="Cabin" panose="020B0803050202020004" pitchFamily="34" charset="0"/>
                </a:rPr>
                <a:t>SIGN UP FOR AN AZURE ACCOUNT</a:t>
              </a:r>
            </a:p>
            <a:p>
              <a:r>
                <a:rPr lang="en-IN" u="sng" dirty="0">
                  <a:solidFill>
                    <a:schemeClr val="bg1"/>
                  </a:solidFill>
                  <a:latin typeface="Cabin" panose="020B0803050202020004" pitchFamily="34" charset="0"/>
                </a:rPr>
                <a:t>https://azure.microsoft.com/ </a:t>
              </a:r>
              <a:endParaRPr lang="en-US" u="sng" dirty="0">
                <a:solidFill>
                  <a:schemeClr val="bg1"/>
                </a:solidFill>
                <a:latin typeface="Cabin" panose="020B0803050202020004" pitchFamily="34" charset="0"/>
              </a:endParaRPr>
            </a:p>
          </p:txBody>
        </p:sp>
        <p:grpSp>
          <p:nvGrpSpPr>
            <p:cNvPr id="18" name="Group 17"/>
            <p:cNvGrpSpPr/>
            <p:nvPr/>
          </p:nvGrpSpPr>
          <p:grpSpPr>
            <a:xfrm>
              <a:off x="3765803" y="554176"/>
              <a:ext cx="1016237" cy="1016237"/>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nvGrpSpPr>
          <p:cNvPr id="63" name="Group 62"/>
          <p:cNvGrpSpPr/>
          <p:nvPr/>
        </p:nvGrpSpPr>
        <p:grpSpPr>
          <a:xfrm>
            <a:off x="3642202" y="3161914"/>
            <a:ext cx="8191023" cy="1016237"/>
            <a:chOff x="3788252" y="3169721"/>
            <a:chExt cx="8191023" cy="1016237"/>
          </a:xfrm>
        </p:grpSpPr>
        <p:sp>
          <p:nvSpPr>
            <p:cNvPr id="15" name="Rectangle 14"/>
            <p:cNvSpPr/>
            <p:nvPr/>
          </p:nvSpPr>
          <p:spPr>
            <a:xfrm>
              <a:off x="4921985" y="3195179"/>
              <a:ext cx="7057290" cy="923330"/>
            </a:xfrm>
            <a:prstGeom prst="rect">
              <a:avLst/>
            </a:prstGeom>
          </p:spPr>
          <p:txBody>
            <a:bodyPr wrap="square">
              <a:spAutoFit/>
            </a:bodyPr>
            <a:lstStyle/>
            <a:p>
              <a:r>
                <a:rPr lang="en-US" b="1" dirty="0">
                  <a:solidFill>
                    <a:schemeClr val="bg1"/>
                  </a:solidFill>
                  <a:latin typeface="Cabin" panose="020B0803050202020004" pitchFamily="34" charset="0"/>
                </a:rPr>
                <a:t>TRY THE CONSORTIUM BLOCKCHAIN TEMPLATE</a:t>
              </a:r>
            </a:p>
            <a:p>
              <a:r>
                <a:rPr lang="en-US" u="sng" dirty="0">
                  <a:solidFill>
                    <a:schemeClr val="bg1"/>
                  </a:solidFill>
                  <a:latin typeface="Cabin" panose="020B0803050202020004" pitchFamily="34" charset="0"/>
                </a:rPr>
                <a:t>https://azure.microsoft.com/en-us/blog/project-bletchley-blockchain-infrastructure-made-easy/</a:t>
              </a:r>
            </a:p>
          </p:txBody>
        </p:sp>
        <p:grpSp>
          <p:nvGrpSpPr>
            <p:cNvPr id="21" name="Group 20"/>
            <p:cNvGrpSpPr/>
            <p:nvPr/>
          </p:nvGrpSpPr>
          <p:grpSpPr>
            <a:xfrm>
              <a:off x="3788252" y="3169721"/>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grpSp>
        <p:nvGrpSpPr>
          <p:cNvPr id="6" name="Group 5"/>
          <p:cNvGrpSpPr/>
          <p:nvPr/>
        </p:nvGrpSpPr>
        <p:grpSpPr>
          <a:xfrm>
            <a:off x="3642202" y="1858045"/>
            <a:ext cx="8396035" cy="1016237"/>
            <a:chOff x="3765803" y="1908261"/>
            <a:chExt cx="8396035" cy="1016237"/>
          </a:xfrm>
        </p:grpSpPr>
        <p:sp>
          <p:nvSpPr>
            <p:cNvPr id="14" name="Rectangle 13"/>
            <p:cNvSpPr/>
            <p:nvPr/>
          </p:nvSpPr>
          <p:spPr>
            <a:xfrm>
              <a:off x="4921985" y="1954714"/>
              <a:ext cx="7239853" cy="646331"/>
            </a:xfrm>
            <a:prstGeom prst="rect">
              <a:avLst/>
            </a:prstGeom>
          </p:spPr>
          <p:txBody>
            <a:bodyPr wrap="square">
              <a:spAutoFit/>
            </a:bodyPr>
            <a:lstStyle/>
            <a:p>
              <a:r>
                <a:rPr lang="en-US" b="1" dirty="0">
                  <a:solidFill>
                    <a:schemeClr val="bg1"/>
                  </a:solidFill>
                  <a:latin typeface="Cabin" panose="020B0803050202020004" pitchFamily="34" charset="0"/>
                </a:rPr>
                <a:t>READ ABOUT BLOCKCHAIN ON AZURE</a:t>
              </a:r>
            </a:p>
            <a:p>
              <a:r>
                <a:rPr lang="en-US" u="sng" dirty="0">
                  <a:solidFill>
                    <a:schemeClr val="bg1"/>
                  </a:solidFill>
                  <a:latin typeface="Cabin" panose="020B0803050202020004" pitchFamily="34" charset="0"/>
                </a:rPr>
                <a:t>https://azure.microsoft.com/en-gb/solutions/blockchain/ </a:t>
              </a:r>
            </a:p>
          </p:txBody>
        </p:sp>
        <p:grpSp>
          <p:nvGrpSpPr>
            <p:cNvPr id="44" name="Group 43"/>
            <p:cNvGrpSpPr/>
            <p:nvPr/>
          </p:nvGrpSpPr>
          <p:grpSpPr>
            <a:xfrm>
              <a:off x="3765803" y="1908261"/>
              <a:ext cx="1016237" cy="1016237"/>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sp>
        <p:nvSpPr>
          <p:cNvPr id="64" name="Title 1"/>
          <p:cNvSpPr txBox="1">
            <a:spLocks/>
          </p:cNvSpPr>
          <p:nvPr/>
        </p:nvSpPr>
        <p:spPr>
          <a:xfrm>
            <a:off x="403840" y="603506"/>
            <a:ext cx="11889564" cy="917575"/>
          </a:xfrm>
          <a:prstGeom prst="rect">
            <a:avLst/>
          </a:prstGeom>
        </p:spPr>
        <p:txBody>
          <a:bodyPr/>
          <a:lstStyle>
            <a:lvl1pPr algn="l" defTabSz="1028791" rtl="0" eaLnBrk="1" fontAlgn="base" hangingPunct="1">
              <a:spcBef>
                <a:spcPct val="0"/>
              </a:spcBef>
              <a:spcAft>
                <a:spcPct val="0"/>
              </a:spcAft>
              <a:defRPr sz="2745" b="0">
                <a:solidFill>
                  <a:schemeClr val="accent1"/>
                </a:solidFill>
                <a:latin typeface="+mj-lt"/>
                <a:ea typeface="+mj-ea"/>
                <a:cs typeface="+mj-cs"/>
              </a:defRPr>
            </a:lvl1pPr>
            <a:lvl2pPr algn="l" defTabSz="1028791" rtl="0" eaLnBrk="1" fontAlgn="base" hangingPunct="1">
              <a:spcBef>
                <a:spcPct val="0"/>
              </a:spcBef>
              <a:spcAft>
                <a:spcPct val="0"/>
              </a:spcAft>
              <a:defRPr sz="2745" b="1">
                <a:solidFill>
                  <a:schemeClr val="tx2"/>
                </a:solidFill>
                <a:latin typeface="Trebuchet MS" pitchFamily="34" charset="0"/>
                <a:cs typeface="Arial" charset="0"/>
              </a:defRPr>
            </a:lvl2pPr>
            <a:lvl3pPr algn="l" defTabSz="1028791" rtl="0" eaLnBrk="1" fontAlgn="base" hangingPunct="1">
              <a:spcBef>
                <a:spcPct val="0"/>
              </a:spcBef>
              <a:spcAft>
                <a:spcPct val="0"/>
              </a:spcAft>
              <a:defRPr sz="2745" b="1">
                <a:solidFill>
                  <a:schemeClr val="tx2"/>
                </a:solidFill>
                <a:latin typeface="Trebuchet MS" pitchFamily="34" charset="0"/>
                <a:cs typeface="Arial" charset="0"/>
              </a:defRPr>
            </a:lvl3pPr>
            <a:lvl4pPr algn="l" defTabSz="1028791" rtl="0" eaLnBrk="1" fontAlgn="base" hangingPunct="1">
              <a:spcBef>
                <a:spcPct val="0"/>
              </a:spcBef>
              <a:spcAft>
                <a:spcPct val="0"/>
              </a:spcAft>
              <a:defRPr sz="2745" b="1">
                <a:solidFill>
                  <a:schemeClr val="tx2"/>
                </a:solidFill>
                <a:latin typeface="Trebuchet MS" pitchFamily="34" charset="0"/>
                <a:cs typeface="Arial" charset="0"/>
              </a:defRPr>
            </a:lvl4pPr>
            <a:lvl5pPr algn="l" defTabSz="1028791" rtl="0" eaLnBrk="1" fontAlgn="base" hangingPunct="1">
              <a:spcBef>
                <a:spcPct val="0"/>
              </a:spcBef>
              <a:spcAft>
                <a:spcPct val="0"/>
              </a:spcAft>
              <a:defRPr sz="2745" b="1">
                <a:solidFill>
                  <a:schemeClr val="tx2"/>
                </a:solidFill>
                <a:latin typeface="Trebuchet MS" pitchFamily="34" charset="0"/>
                <a:cs typeface="Arial" charset="0"/>
              </a:defRPr>
            </a:lvl5pPr>
            <a:lvl6pPr marL="529092" algn="l" defTabSz="1028791" rtl="0" eaLnBrk="1" fontAlgn="base" hangingPunct="1">
              <a:spcBef>
                <a:spcPct val="0"/>
              </a:spcBef>
              <a:spcAft>
                <a:spcPct val="0"/>
              </a:spcAft>
              <a:defRPr sz="2745" b="1">
                <a:solidFill>
                  <a:schemeClr val="tx2"/>
                </a:solidFill>
                <a:latin typeface="Trebuchet MS" pitchFamily="34" charset="0"/>
                <a:cs typeface="Arial" charset="0"/>
              </a:defRPr>
            </a:lvl6pPr>
            <a:lvl7pPr marL="1058184" algn="l" defTabSz="1028791" rtl="0" eaLnBrk="1" fontAlgn="base" hangingPunct="1">
              <a:spcBef>
                <a:spcPct val="0"/>
              </a:spcBef>
              <a:spcAft>
                <a:spcPct val="0"/>
              </a:spcAft>
              <a:defRPr sz="2745" b="1">
                <a:solidFill>
                  <a:schemeClr val="tx2"/>
                </a:solidFill>
                <a:latin typeface="Trebuchet MS" pitchFamily="34" charset="0"/>
                <a:cs typeface="Arial" charset="0"/>
              </a:defRPr>
            </a:lvl7pPr>
            <a:lvl8pPr marL="1587276" algn="l" defTabSz="1028791" rtl="0" eaLnBrk="1" fontAlgn="base" hangingPunct="1">
              <a:spcBef>
                <a:spcPct val="0"/>
              </a:spcBef>
              <a:spcAft>
                <a:spcPct val="0"/>
              </a:spcAft>
              <a:defRPr sz="2745" b="1">
                <a:solidFill>
                  <a:schemeClr val="tx2"/>
                </a:solidFill>
                <a:latin typeface="Trebuchet MS" pitchFamily="34" charset="0"/>
                <a:cs typeface="Arial" charset="0"/>
              </a:defRPr>
            </a:lvl8pPr>
            <a:lvl9pPr marL="2116368" algn="l" defTabSz="1028791" rtl="0" eaLnBrk="1" fontAlgn="base" hangingPunct="1">
              <a:spcBef>
                <a:spcPct val="0"/>
              </a:spcBef>
              <a:spcAft>
                <a:spcPct val="0"/>
              </a:spcAft>
              <a:defRPr sz="2745" b="1">
                <a:solidFill>
                  <a:schemeClr val="tx2"/>
                </a:solidFill>
                <a:latin typeface="Trebuchet MS" pitchFamily="34" charset="0"/>
                <a:cs typeface="Arial" charset="0"/>
              </a:defRPr>
            </a:lvl9pPr>
          </a:lstStyle>
          <a:p>
            <a:r>
              <a:rPr lang="en-US" sz="3200" kern="0" dirty="0">
                <a:latin typeface="Cabin" panose="020B0803050202020004" pitchFamily="34" charset="0"/>
              </a:rPr>
              <a:t>Get started</a:t>
            </a:r>
          </a:p>
        </p:txBody>
      </p:sp>
      <p:grpSp>
        <p:nvGrpSpPr>
          <p:cNvPr id="148" name="Group 147"/>
          <p:cNvGrpSpPr/>
          <p:nvPr/>
        </p:nvGrpSpPr>
        <p:grpSpPr>
          <a:xfrm>
            <a:off x="3642202" y="4465783"/>
            <a:ext cx="8191023" cy="1016237"/>
            <a:chOff x="3642202" y="4465783"/>
            <a:chExt cx="8191023" cy="1016237"/>
          </a:xfrm>
        </p:grpSpPr>
        <p:sp>
          <p:nvSpPr>
            <p:cNvPr id="87" name="Rectangle 86"/>
            <p:cNvSpPr/>
            <p:nvPr/>
          </p:nvSpPr>
          <p:spPr>
            <a:xfrm>
              <a:off x="4775935" y="4533773"/>
              <a:ext cx="7057290" cy="923330"/>
            </a:xfrm>
            <a:prstGeom prst="rect">
              <a:avLst/>
            </a:prstGeom>
          </p:spPr>
          <p:txBody>
            <a:bodyPr wrap="square">
              <a:spAutoFit/>
            </a:bodyPr>
            <a:lstStyle/>
            <a:p>
              <a:r>
                <a:rPr lang="en-US" b="1" dirty="0">
                  <a:solidFill>
                    <a:schemeClr val="bg1"/>
                  </a:solidFill>
                  <a:latin typeface="Cabin" panose="020B0803050202020004" pitchFamily="34" charset="0"/>
                </a:rPr>
                <a:t>FIND OUT MORE ABOUT PROJECT ‘BLETCHLEY’</a:t>
              </a:r>
            </a:p>
            <a:p>
              <a:r>
                <a:rPr lang="en-IN" u="sng" dirty="0">
                  <a:solidFill>
                    <a:schemeClr val="bg1"/>
                  </a:solidFill>
                  <a:latin typeface="Cabin" panose="020B0803050202020004" pitchFamily="34" charset="0"/>
                </a:rPr>
                <a:t>https://github.com/Azure/azure-blockchain-projects/tree/master/bletchley </a:t>
              </a:r>
            </a:p>
          </p:txBody>
        </p:sp>
        <p:grpSp>
          <p:nvGrpSpPr>
            <p:cNvPr id="147" name="Group 146"/>
            <p:cNvGrpSpPr/>
            <p:nvPr/>
          </p:nvGrpSpPr>
          <p:grpSpPr>
            <a:xfrm>
              <a:off x="3642202" y="4465783"/>
              <a:ext cx="1016237" cy="1016237"/>
              <a:chOff x="3642202" y="4465783"/>
              <a:chExt cx="1016237" cy="1016237"/>
            </a:xfrm>
          </p:grpSpPr>
          <p:sp>
            <p:nvSpPr>
              <p:cNvPr id="89" name="Oval 88"/>
              <p:cNvSpPr/>
              <p:nvPr/>
            </p:nvSpPr>
            <p:spPr bwMode="auto">
              <a:xfrm>
                <a:off x="3642202" y="4465783"/>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111" name="Freeform 9"/>
              <p:cNvSpPr>
                <a:spLocks noEditPoints="1"/>
              </p:cNvSpPr>
              <p:nvPr/>
            </p:nvSpPr>
            <p:spPr bwMode="auto">
              <a:xfrm>
                <a:off x="3979664" y="4790794"/>
                <a:ext cx="363538" cy="363538"/>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2" name="Freeform 10"/>
              <p:cNvSpPr>
                <a:spLocks noEditPoints="1"/>
              </p:cNvSpPr>
              <p:nvPr/>
            </p:nvSpPr>
            <p:spPr bwMode="auto">
              <a:xfrm>
                <a:off x="3879651" y="5022569"/>
                <a:ext cx="119063" cy="6350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3" name="Freeform 11"/>
              <p:cNvSpPr>
                <a:spLocks noEditPoints="1"/>
              </p:cNvSpPr>
              <p:nvPr/>
            </p:nvSpPr>
            <p:spPr bwMode="auto">
              <a:xfrm>
                <a:off x="4309864" y="5051144"/>
                <a:ext cx="109538" cy="79375"/>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4" name="Freeform 12"/>
              <p:cNvSpPr>
                <a:spLocks noEditPoints="1"/>
              </p:cNvSpPr>
              <p:nvPr/>
            </p:nvSpPr>
            <p:spPr bwMode="auto">
              <a:xfrm>
                <a:off x="4320976" y="4849532"/>
                <a:ext cx="123825" cy="66675"/>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5" name="Freeform 13"/>
              <p:cNvSpPr>
                <a:spLocks noEditPoints="1"/>
              </p:cNvSpPr>
              <p:nvPr/>
            </p:nvSpPr>
            <p:spPr bwMode="auto">
              <a:xfrm>
                <a:off x="4268589" y="5100357"/>
                <a:ext cx="163513" cy="187325"/>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6" name="Freeform 14"/>
              <p:cNvSpPr>
                <a:spLocks noEditPoints="1"/>
              </p:cNvSpPr>
              <p:nvPr/>
            </p:nvSpPr>
            <p:spPr bwMode="auto">
              <a:xfrm>
                <a:off x="3928864" y="5097182"/>
                <a:ext cx="123825" cy="138113"/>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7" name="Freeform 15"/>
              <p:cNvSpPr>
                <a:spLocks noEditPoints="1"/>
              </p:cNvSpPr>
              <p:nvPr/>
            </p:nvSpPr>
            <p:spPr bwMode="auto">
              <a:xfrm>
                <a:off x="4330501" y="4993994"/>
                <a:ext cx="204788" cy="6350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8" name="Freeform 16"/>
              <p:cNvSpPr>
                <a:spLocks noEditPoints="1"/>
              </p:cNvSpPr>
              <p:nvPr/>
            </p:nvSpPr>
            <p:spPr bwMode="auto">
              <a:xfrm>
                <a:off x="4289226" y="4698719"/>
                <a:ext cx="185738" cy="168275"/>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9" name="Freeform 17"/>
              <p:cNvSpPr>
                <a:spLocks noEditPoints="1"/>
              </p:cNvSpPr>
              <p:nvPr/>
            </p:nvSpPr>
            <p:spPr bwMode="auto">
              <a:xfrm>
                <a:off x="3898701" y="4805082"/>
                <a:ext cx="117475" cy="85725"/>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0" name="Freeform 18"/>
              <p:cNvSpPr>
                <a:spLocks noEditPoints="1"/>
              </p:cNvSpPr>
              <p:nvPr/>
            </p:nvSpPr>
            <p:spPr bwMode="auto">
              <a:xfrm>
                <a:off x="4240014" y="4709832"/>
                <a:ext cx="77788" cy="114300"/>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1" name="Freeform 19"/>
              <p:cNvSpPr>
                <a:spLocks noEditPoints="1"/>
              </p:cNvSpPr>
              <p:nvPr/>
            </p:nvSpPr>
            <p:spPr bwMode="auto">
              <a:xfrm>
                <a:off x="4073326" y="5140044"/>
                <a:ext cx="63500" cy="203200"/>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3" name="Freeform 21"/>
              <p:cNvSpPr>
                <a:spLocks noEditPoints="1"/>
              </p:cNvSpPr>
              <p:nvPr/>
            </p:nvSpPr>
            <p:spPr bwMode="auto">
              <a:xfrm>
                <a:off x="3941564" y="4614582"/>
                <a:ext cx="138113" cy="212725"/>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4" name="Freeform 22"/>
              <p:cNvSpPr>
                <a:spLocks noEditPoints="1"/>
              </p:cNvSpPr>
              <p:nvPr/>
            </p:nvSpPr>
            <p:spPr bwMode="auto">
              <a:xfrm>
                <a:off x="3765351" y="4947957"/>
                <a:ext cx="223838" cy="50800"/>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5" name="Freeform 23"/>
              <p:cNvSpPr>
                <a:spLocks noEditPoints="1"/>
              </p:cNvSpPr>
              <p:nvPr/>
            </p:nvSpPr>
            <p:spPr bwMode="auto">
              <a:xfrm>
                <a:off x="4187626" y="5140044"/>
                <a:ext cx="57150" cy="157163"/>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6" name="Freeform 24"/>
              <p:cNvSpPr>
                <a:spLocks noEditPoints="1"/>
              </p:cNvSpPr>
              <p:nvPr/>
            </p:nvSpPr>
            <p:spPr bwMode="auto">
              <a:xfrm>
                <a:off x="4184451" y="4587594"/>
                <a:ext cx="60325" cy="215900"/>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145" name="Group 144"/>
              <p:cNvGrpSpPr/>
              <p:nvPr/>
            </p:nvGrpSpPr>
            <p:grpSpPr>
              <a:xfrm>
                <a:off x="3765350" y="4587594"/>
                <a:ext cx="769938" cy="755650"/>
                <a:chOff x="1733520" y="4258307"/>
                <a:chExt cx="769938" cy="755650"/>
              </a:xfrm>
            </p:grpSpPr>
            <p:sp>
              <p:nvSpPr>
                <p:cNvPr id="108" name="Freeform 34"/>
                <p:cNvSpPr>
                  <a:spLocks noEditPoints="1"/>
                </p:cNvSpPr>
                <p:nvPr/>
              </p:nvSpPr>
              <p:spPr bwMode="auto">
                <a:xfrm>
                  <a:off x="2020069" y="4563623"/>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chemeClr val="tx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128" name="Group 8"/>
                <p:cNvGrpSpPr>
                  <a:grpSpLocks noChangeAspect="1"/>
                </p:cNvGrpSpPr>
                <p:nvPr/>
              </p:nvGrpSpPr>
              <p:grpSpPr bwMode="auto">
                <a:xfrm>
                  <a:off x="1733520" y="4258307"/>
                  <a:ext cx="769938" cy="755650"/>
                  <a:chOff x="2670" y="2793"/>
                  <a:chExt cx="485" cy="476"/>
                </a:xfrm>
                <a:solidFill>
                  <a:schemeClr val="tx1"/>
                </a:solidFill>
              </p:grpSpPr>
              <p:sp>
                <p:nvSpPr>
                  <p:cNvPr id="129"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0"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1"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2"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3"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4"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5"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6"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7"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8"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9"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1"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2"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3"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4"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grpSp>
      <p:grpSp>
        <p:nvGrpSpPr>
          <p:cNvPr id="2" name="Group 1"/>
          <p:cNvGrpSpPr>
            <a:grpSpLocks noChangeAspect="1"/>
          </p:cNvGrpSpPr>
          <p:nvPr/>
        </p:nvGrpSpPr>
        <p:grpSpPr>
          <a:xfrm>
            <a:off x="97527" y="3743486"/>
            <a:ext cx="2934073" cy="2950278"/>
            <a:chOff x="1820784" y="1427262"/>
            <a:chExt cx="4890122" cy="4917131"/>
          </a:xfrm>
        </p:grpSpPr>
        <p:pic>
          <p:nvPicPr>
            <p:cNvPr id="75" name="Picture 74"/>
            <p:cNvPicPr>
              <a:picLocks noChangeAspect="1"/>
            </p:cNvPicPr>
            <p:nvPr/>
          </p:nvPicPr>
          <p:blipFill>
            <a:blip r:embed="rId2"/>
            <a:stretch>
              <a:fillRect/>
            </a:stretch>
          </p:blipFill>
          <p:spPr>
            <a:xfrm>
              <a:off x="1820784" y="1427262"/>
              <a:ext cx="4890122" cy="2816220"/>
            </a:xfrm>
            <a:prstGeom prst="rect">
              <a:avLst/>
            </a:prstGeom>
          </p:spPr>
        </p:pic>
        <p:pic>
          <p:nvPicPr>
            <p:cNvPr id="76" name="Picture 75"/>
            <p:cNvPicPr>
              <a:picLocks noChangeAspect="1"/>
            </p:cNvPicPr>
            <p:nvPr/>
          </p:nvPicPr>
          <p:blipFill>
            <a:blip r:embed="rId3"/>
            <a:stretch>
              <a:fillRect/>
            </a:stretch>
          </p:blipFill>
          <p:spPr>
            <a:xfrm>
              <a:off x="2660634" y="4263386"/>
              <a:ext cx="548617" cy="2071503"/>
            </a:xfrm>
            <a:prstGeom prst="rect">
              <a:avLst/>
            </a:prstGeom>
          </p:spPr>
        </p:pic>
        <p:pic>
          <p:nvPicPr>
            <p:cNvPr id="77" name="Picture 76"/>
            <p:cNvPicPr>
              <a:picLocks noChangeAspect="1"/>
            </p:cNvPicPr>
            <p:nvPr/>
          </p:nvPicPr>
          <p:blipFill>
            <a:blip r:embed="rId4"/>
            <a:stretch>
              <a:fillRect/>
            </a:stretch>
          </p:blipFill>
          <p:spPr>
            <a:xfrm>
              <a:off x="4064863" y="4263386"/>
              <a:ext cx="534582" cy="2071504"/>
            </a:xfrm>
            <a:prstGeom prst="rect">
              <a:avLst/>
            </a:prstGeom>
          </p:spPr>
        </p:pic>
        <p:pic>
          <p:nvPicPr>
            <p:cNvPr id="78" name="Picture 77"/>
            <p:cNvPicPr>
              <a:picLocks noChangeAspect="1"/>
            </p:cNvPicPr>
            <p:nvPr/>
          </p:nvPicPr>
          <p:blipFill>
            <a:blip r:embed="rId5"/>
            <a:stretch>
              <a:fillRect/>
            </a:stretch>
          </p:blipFill>
          <p:spPr>
            <a:xfrm>
              <a:off x="5470879" y="4263387"/>
              <a:ext cx="544116" cy="2081006"/>
            </a:xfrm>
            <a:prstGeom prst="rect">
              <a:avLst/>
            </a:prstGeom>
          </p:spPr>
        </p:pic>
      </p:grpSp>
    </p:spTree>
    <p:extLst>
      <p:ext uri="{BB962C8B-B14F-4D97-AF65-F5344CB8AC3E}">
        <p14:creationId xmlns:p14="http://schemas.microsoft.com/office/powerpoint/2010/main" val="318488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0563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r>
              <a:rPr lang="en-GB" dirty="0"/>
              <a:t>"599 HGTE." (CC BY 2.0) by Damian </a:t>
            </a:r>
            <a:r>
              <a:rPr lang="en-GB" dirty="0" err="1"/>
              <a:t>Morys</a:t>
            </a:r>
            <a:r>
              <a:rPr lang="en-GB" dirty="0"/>
              <a:t> Photography @ </a:t>
            </a:r>
            <a:r>
              <a:rPr lang="en-GB" dirty="0" err="1"/>
              <a:t>flickr</a:t>
            </a:r>
            <a:endParaRPr lang="en-GB" dirty="0"/>
          </a:p>
        </p:txBody>
      </p:sp>
    </p:spTree>
    <p:extLst>
      <p:ext uri="{BB962C8B-B14F-4D97-AF65-F5344CB8AC3E}">
        <p14:creationId xmlns:p14="http://schemas.microsoft.com/office/powerpoint/2010/main" val="4161721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“Double Spend Problem”</a:t>
            </a:r>
          </a:p>
        </p:txBody>
      </p:sp>
      <p:sp>
        <p:nvSpPr>
          <p:cNvPr id="5" name="Text Placeholder 4"/>
          <p:cNvSpPr>
            <a:spLocks noGrp="1"/>
          </p:cNvSpPr>
          <p:nvPr>
            <p:ph type="body" sz="quarter" idx="13"/>
          </p:nvPr>
        </p:nvSpPr>
        <p:spPr/>
        <p:txBody>
          <a:bodyPr>
            <a:normAutofit/>
          </a:bodyPr>
          <a:lstStyle/>
          <a:p>
            <a:r>
              <a:rPr lang="en-GB" dirty="0">
                <a:solidFill>
                  <a:schemeClr val="accent3"/>
                </a:solidFill>
              </a:rPr>
              <a:t>"Blue And Pink Piggy Banks" (CC BY-SA 2.0) by </a:t>
            </a:r>
            <a:r>
              <a:rPr lang="en-GB" dirty="0" err="1">
                <a:solidFill>
                  <a:schemeClr val="accent3"/>
                </a:solidFill>
              </a:rPr>
              <a:t>kenteegardin</a:t>
            </a:r>
            <a:r>
              <a:rPr lang="en-GB" dirty="0">
                <a:solidFill>
                  <a:schemeClr val="accent3"/>
                </a:solidFill>
              </a:rPr>
              <a:t> @ </a:t>
            </a:r>
            <a:r>
              <a:rPr lang="en-GB" dirty="0" err="1">
                <a:solidFill>
                  <a:schemeClr val="accent3"/>
                </a:solidFill>
              </a:rPr>
              <a:t>flickr</a:t>
            </a:r>
            <a:endParaRPr lang="en-GB" dirty="0">
              <a:solidFill>
                <a:schemeClr val="accent3"/>
              </a:solidFill>
            </a:endParaRPr>
          </a:p>
        </p:txBody>
      </p:sp>
    </p:spTree>
    <p:extLst>
      <p:ext uri="{BB962C8B-B14F-4D97-AF65-F5344CB8AC3E}">
        <p14:creationId xmlns:p14="http://schemas.microsoft.com/office/powerpoint/2010/main" val="25492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What’s so special about blockchain anyway?</a:t>
            </a:r>
            <a:endParaRPr lang="en-GB" dirty="0"/>
          </a:p>
        </p:txBody>
      </p:sp>
      <p:sp>
        <p:nvSpPr>
          <p:cNvPr id="28" name="Text Placeholder 27"/>
          <p:cNvSpPr>
            <a:spLocks noGrp="1"/>
          </p:cNvSpPr>
          <p:nvPr>
            <p:ph type="body" idx="1"/>
          </p:nvPr>
        </p:nvSpPr>
        <p:spPr/>
        <p:txBody>
          <a:bodyPr/>
          <a:lstStyle/>
          <a:p>
            <a:endParaRPr lang="en-GB"/>
          </a:p>
        </p:txBody>
      </p:sp>
    </p:spTree>
    <p:extLst>
      <p:ext uri="{BB962C8B-B14F-4D97-AF65-F5344CB8AC3E}">
        <p14:creationId xmlns:p14="http://schemas.microsoft.com/office/powerpoint/2010/main" val="22180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93763" y="3706754"/>
            <a:ext cx="3650652" cy="1277612"/>
          </a:xfrm>
          <a:blipFill dpi="0" rotWithShape="1">
            <a:blip r:embed="rId3">
              <a:alphaModFix amt="10000"/>
            </a:blip>
            <a:srcRect/>
            <a:tile tx="0" ty="0" sx="100000" sy="100000" flip="none" algn="tl"/>
          </a:blipFill>
        </p:spPr>
        <p:txBody>
          <a:bodyPr/>
          <a:lstStyle/>
          <a:p>
            <a:r>
              <a:rPr lang="en-GB" dirty="0"/>
              <a:t>A ledger</a:t>
            </a:r>
          </a:p>
        </p:txBody>
      </p:sp>
      <p:sp>
        <p:nvSpPr>
          <p:cNvPr id="3" name="Text Placeholder 2"/>
          <p:cNvSpPr>
            <a:spLocks noGrp="1"/>
          </p:cNvSpPr>
          <p:nvPr>
            <p:ph type="body" sz="quarter" idx="13"/>
          </p:nvPr>
        </p:nvSpPr>
        <p:spPr/>
        <p:txBody>
          <a:bodyPr/>
          <a:lstStyle/>
          <a:p>
            <a:r>
              <a:rPr lang="en-GB" dirty="0"/>
              <a:t>Image (CC BY 2.0) by </a:t>
            </a:r>
            <a:r>
              <a:rPr lang="en-GB" dirty="0" err="1"/>
              <a:t>Andrew_Writer</a:t>
            </a:r>
            <a:r>
              <a:rPr lang="en-GB" dirty="0"/>
              <a:t> @ </a:t>
            </a:r>
            <a:r>
              <a:rPr lang="en-GB" dirty="0" err="1"/>
              <a:t>flickr</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236291750"/>
              </p:ext>
            </p:extLst>
          </p:nvPr>
        </p:nvGraphicFramePr>
        <p:xfrm>
          <a:off x="5712000" y="1135736"/>
          <a:ext cx="5760000" cy="4389120"/>
        </p:xfrm>
        <a:graphic>
          <a:graphicData uri="http://schemas.openxmlformats.org/drawingml/2006/table">
            <a:tbl>
              <a:tblPr firstRow="1" bandRow="1">
                <a:tableStyleId>{F5AB1C69-6EDB-4FF4-983F-18BD219EF322}</a:tableStyleId>
              </a:tblPr>
              <a:tblGrid>
                <a:gridCol w="1080000">
                  <a:extLst>
                    <a:ext uri="{9D8B030D-6E8A-4147-A177-3AD203B41FA5}">
                      <a16:colId xmlns:a16="http://schemas.microsoft.com/office/drawing/2014/main" val="690621850"/>
                    </a:ext>
                  </a:extLst>
                </a:gridCol>
                <a:gridCol w="1080000">
                  <a:extLst>
                    <a:ext uri="{9D8B030D-6E8A-4147-A177-3AD203B41FA5}">
                      <a16:colId xmlns:a16="http://schemas.microsoft.com/office/drawing/2014/main" val="219482316"/>
                    </a:ext>
                  </a:extLst>
                </a:gridCol>
                <a:gridCol w="1800000">
                  <a:extLst>
                    <a:ext uri="{9D8B030D-6E8A-4147-A177-3AD203B41FA5}">
                      <a16:colId xmlns:a16="http://schemas.microsoft.com/office/drawing/2014/main" val="161058948"/>
                    </a:ext>
                  </a:extLst>
                </a:gridCol>
                <a:gridCol w="1800000">
                  <a:extLst>
                    <a:ext uri="{9D8B030D-6E8A-4147-A177-3AD203B41FA5}">
                      <a16:colId xmlns:a16="http://schemas.microsoft.com/office/drawing/2014/main" val="380172211"/>
                    </a:ext>
                  </a:extLst>
                </a:gridCol>
              </a:tblGrid>
              <a:tr h="370840">
                <a:tc>
                  <a:txBody>
                    <a:bodyPr/>
                    <a:lstStyle/>
                    <a:p>
                      <a:r>
                        <a:rPr lang="en-GB" dirty="0"/>
                        <a:t>FROM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tc>
                  <a:txBody>
                    <a:bodyPr/>
                    <a:lstStyle/>
                    <a:p>
                      <a:r>
                        <a:rPr lang="en-GB" dirty="0"/>
                        <a:t>TO</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tc>
                  <a:txBody>
                    <a:bodyPr/>
                    <a:lstStyle/>
                    <a:p>
                      <a:r>
                        <a:rPr lang="en-GB" dirty="0"/>
                        <a:t>TYPE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tc>
                  <a:txBody>
                    <a:bodyPr/>
                    <a:lstStyle/>
                    <a:p>
                      <a:r>
                        <a:rPr lang="en-GB" dirty="0"/>
                        <a:t>VALUE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extLst>
                  <a:ext uri="{0D108BD9-81ED-4DB2-BD59-A6C34878D82A}">
                    <a16:rowId xmlns:a16="http://schemas.microsoft.com/office/drawing/2014/main" val="381140677"/>
                  </a:ext>
                </a:extLst>
              </a:tr>
              <a:tr h="370840">
                <a:tc>
                  <a:txBody>
                    <a:bodyPr/>
                    <a:lstStyle/>
                    <a:p>
                      <a:r>
                        <a:rPr lang="en-GB" dirty="0"/>
                        <a:t>Jim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Bob</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Payment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£100</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516148478"/>
                  </a:ext>
                </a:extLst>
              </a:tr>
              <a:tr h="370840">
                <a:tc>
                  <a:txBody>
                    <a:bodyPr/>
                    <a:lstStyle/>
                    <a:p>
                      <a:r>
                        <a:rPr lang="en-GB" dirty="0"/>
                        <a:t>Bob</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Jim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Asset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House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837684911"/>
                  </a:ext>
                </a:extLst>
              </a:tr>
              <a:tr h="370840">
                <a:tc>
                  <a:txBody>
                    <a:bodyPr/>
                    <a:lstStyle/>
                    <a:p>
                      <a:r>
                        <a:rPr lang="en-GB" dirty="0"/>
                        <a:t>Alice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Jim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Message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“I love you”</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100492481"/>
                  </a:ext>
                </a:extLst>
              </a:tr>
              <a:tr h="370840">
                <a:tc>
                  <a:txBody>
                    <a:bodyPr/>
                    <a:lstStyle/>
                    <a:p>
                      <a:r>
                        <a:rPr lang="en-GB" dirty="0"/>
                        <a:t>Kate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Alice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Payment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£5</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2235994475"/>
                  </a:ext>
                </a:extLst>
              </a:tr>
              <a:tr h="370840">
                <a:tc>
                  <a:txBody>
                    <a:bodyPr/>
                    <a:lstStyle/>
                    <a:p>
                      <a:r>
                        <a:rPr lang="en-GB" dirty="0"/>
                        <a:t>A</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B</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Something</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Value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798211078"/>
                  </a:ext>
                </a:extLst>
              </a:tr>
              <a:tr h="370840">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134952302"/>
                  </a:ext>
                </a:extLst>
              </a:tr>
              <a:tr h="370840">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2976128382"/>
                  </a:ext>
                </a:extLst>
              </a:tr>
            </a:tbl>
          </a:graphicData>
        </a:graphic>
      </p:graphicFrame>
    </p:spTree>
    <p:extLst>
      <p:ext uri="{BB962C8B-B14F-4D97-AF65-F5344CB8AC3E}">
        <p14:creationId xmlns:p14="http://schemas.microsoft.com/office/powerpoint/2010/main" val="382798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2" name="Rounded Rectangle 41"/>
          <p:cNvSpPr/>
          <p:nvPr/>
        </p:nvSpPr>
        <p:spPr>
          <a:xfrm>
            <a:off x="-71120" y="-71120"/>
            <a:ext cx="8072120" cy="7162800"/>
          </a:xfrm>
          <a:prstGeom prst="roundRect">
            <a:avLst>
              <a:gd name="adj" fmla="val 1676"/>
            </a:avLst>
          </a:prstGeom>
          <a:gradFill flip="none" rotWithShape="1">
            <a:gsLst>
              <a:gs pos="80000">
                <a:srgbClr val="000000">
                  <a:alpha val="70000"/>
                </a:srgbClr>
              </a:gs>
              <a:gs pos="28000">
                <a:srgbClr val="000000">
                  <a:alpha val="60000"/>
                </a:srgbClr>
              </a:gs>
              <a:gs pos="0">
                <a:srgbClr val="000000">
                  <a:alpha val="60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0" name="Text Placeholder 39"/>
          <p:cNvSpPr>
            <a:spLocks noGrp="1"/>
          </p:cNvSpPr>
          <p:nvPr>
            <p:ph type="body" sz="quarter" idx="10"/>
          </p:nvPr>
        </p:nvSpPr>
        <p:spPr>
          <a:xfrm>
            <a:off x="7061200" y="4250051"/>
            <a:ext cx="4759097" cy="2319949"/>
          </a:xfrm>
          <a:blipFill dpi="0" rotWithShape="1">
            <a:blip r:embed="rId4">
              <a:alphaModFix amt="10000"/>
            </a:blip>
            <a:srcRect/>
            <a:tile tx="0" ty="0" sx="100000" sy="100000" flip="none" algn="tl"/>
          </a:blipFill>
        </p:spPr>
        <p:txBody>
          <a:bodyPr/>
          <a:lstStyle/>
          <a:p>
            <a:r>
              <a:rPr lang="en-GB" dirty="0"/>
              <a:t>Distributed</a:t>
            </a:r>
          </a:p>
          <a:p>
            <a:r>
              <a:rPr lang="en-GB" dirty="0"/>
              <a:t>Shared</a:t>
            </a:r>
          </a:p>
        </p:txBody>
      </p:sp>
      <p:sp>
        <p:nvSpPr>
          <p:cNvPr id="41" name="Text Placeholder 40"/>
          <p:cNvSpPr>
            <a:spLocks noGrp="1"/>
          </p:cNvSpPr>
          <p:nvPr>
            <p:ph type="body" sz="quarter" idx="13"/>
          </p:nvPr>
        </p:nvSpPr>
        <p:spPr/>
        <p:txBody>
          <a:bodyPr/>
          <a:lstStyle/>
          <a:p>
            <a:r>
              <a:rPr lang="en-GB"/>
              <a:t>“Sibelius Monument” by Carlos ZGZ @ flickr</a:t>
            </a:r>
            <a:endParaRPr lang="en-GB" dirty="0"/>
          </a:p>
        </p:txBody>
      </p:sp>
      <p:grpSp>
        <p:nvGrpSpPr>
          <p:cNvPr id="2" name="Group 1"/>
          <p:cNvGrpSpPr/>
          <p:nvPr/>
        </p:nvGrpSpPr>
        <p:grpSpPr>
          <a:xfrm>
            <a:off x="575008" y="953761"/>
            <a:ext cx="4320128" cy="3347534"/>
            <a:chOff x="575008" y="953761"/>
            <a:chExt cx="4320128" cy="3347534"/>
          </a:xfrm>
        </p:grpSpPr>
        <p:pic>
          <p:nvPicPr>
            <p:cNvPr id="4" name="Picture 3"/>
            <p:cNvPicPr>
              <a:picLocks noChangeAspect="1"/>
            </p:cNvPicPr>
            <p:nvPr/>
          </p:nvPicPr>
          <p:blipFill>
            <a:blip r:embed="rId5"/>
            <a:stretch>
              <a:fillRect/>
            </a:stretch>
          </p:blipFill>
          <p:spPr>
            <a:xfrm>
              <a:off x="1608897" y="3796501"/>
              <a:ext cx="851779" cy="500959"/>
            </a:xfrm>
            <a:prstGeom prst="rect">
              <a:avLst/>
            </a:prstGeom>
          </p:spPr>
        </p:pic>
        <p:pic>
          <p:nvPicPr>
            <p:cNvPr id="5" name="Picture 4"/>
            <p:cNvPicPr>
              <a:picLocks noChangeAspect="1"/>
            </p:cNvPicPr>
            <p:nvPr/>
          </p:nvPicPr>
          <p:blipFill>
            <a:blip r:embed="rId5"/>
            <a:stretch>
              <a:fillRect/>
            </a:stretch>
          </p:blipFill>
          <p:spPr>
            <a:xfrm>
              <a:off x="4043356" y="2888327"/>
              <a:ext cx="851779" cy="500959"/>
            </a:xfrm>
            <a:prstGeom prst="rect">
              <a:avLst/>
            </a:prstGeom>
          </p:spPr>
        </p:pic>
        <p:pic>
          <p:nvPicPr>
            <p:cNvPr id="6" name="Picture 5"/>
            <p:cNvPicPr>
              <a:picLocks noChangeAspect="1"/>
            </p:cNvPicPr>
            <p:nvPr/>
          </p:nvPicPr>
          <p:blipFill>
            <a:blip r:embed="rId5"/>
            <a:stretch>
              <a:fillRect/>
            </a:stretch>
          </p:blipFill>
          <p:spPr>
            <a:xfrm>
              <a:off x="2997041" y="953761"/>
              <a:ext cx="851779" cy="500959"/>
            </a:xfrm>
            <a:prstGeom prst="rect">
              <a:avLst/>
            </a:prstGeom>
          </p:spPr>
        </p:pic>
        <p:pic>
          <p:nvPicPr>
            <p:cNvPr id="7" name="Picture 6"/>
            <p:cNvPicPr>
              <a:picLocks noChangeAspect="1"/>
            </p:cNvPicPr>
            <p:nvPr/>
          </p:nvPicPr>
          <p:blipFill>
            <a:blip r:embed="rId5"/>
            <a:stretch>
              <a:fillRect/>
            </a:stretch>
          </p:blipFill>
          <p:spPr>
            <a:xfrm>
              <a:off x="575008" y="2888327"/>
              <a:ext cx="851779" cy="500959"/>
            </a:xfrm>
            <a:prstGeom prst="rect">
              <a:avLst/>
            </a:prstGeom>
          </p:spPr>
        </p:pic>
        <p:pic>
          <p:nvPicPr>
            <p:cNvPr id="8" name="Picture 7"/>
            <p:cNvPicPr>
              <a:picLocks noChangeAspect="1"/>
            </p:cNvPicPr>
            <p:nvPr/>
          </p:nvPicPr>
          <p:blipFill>
            <a:blip r:embed="rId5"/>
            <a:stretch>
              <a:fillRect/>
            </a:stretch>
          </p:blipFill>
          <p:spPr>
            <a:xfrm>
              <a:off x="575008" y="1885675"/>
              <a:ext cx="851779" cy="500959"/>
            </a:xfrm>
            <a:prstGeom prst="rect">
              <a:avLst/>
            </a:prstGeom>
          </p:spPr>
        </p:pic>
        <p:pic>
          <p:nvPicPr>
            <p:cNvPr id="9" name="Picture 8"/>
            <p:cNvPicPr>
              <a:picLocks noChangeAspect="1"/>
            </p:cNvPicPr>
            <p:nvPr/>
          </p:nvPicPr>
          <p:blipFill>
            <a:blip r:embed="rId5"/>
            <a:stretch>
              <a:fillRect/>
            </a:stretch>
          </p:blipFill>
          <p:spPr>
            <a:xfrm>
              <a:off x="4043357" y="1885674"/>
              <a:ext cx="851779" cy="500959"/>
            </a:xfrm>
            <a:prstGeom prst="rect">
              <a:avLst/>
            </a:prstGeom>
          </p:spPr>
        </p:pic>
        <p:pic>
          <p:nvPicPr>
            <p:cNvPr id="10" name="Picture 9"/>
            <p:cNvPicPr>
              <a:picLocks noChangeAspect="1"/>
            </p:cNvPicPr>
            <p:nvPr/>
          </p:nvPicPr>
          <p:blipFill>
            <a:blip r:embed="rId5"/>
            <a:stretch>
              <a:fillRect/>
            </a:stretch>
          </p:blipFill>
          <p:spPr>
            <a:xfrm>
              <a:off x="2997041" y="3800336"/>
              <a:ext cx="851779" cy="500959"/>
            </a:xfrm>
            <a:prstGeom prst="rect">
              <a:avLst/>
            </a:prstGeom>
          </p:spPr>
        </p:pic>
        <p:pic>
          <p:nvPicPr>
            <p:cNvPr id="11" name="Picture 10"/>
            <p:cNvPicPr>
              <a:picLocks noChangeAspect="1"/>
            </p:cNvPicPr>
            <p:nvPr/>
          </p:nvPicPr>
          <p:blipFill>
            <a:blip r:embed="rId5"/>
            <a:stretch>
              <a:fillRect/>
            </a:stretch>
          </p:blipFill>
          <p:spPr>
            <a:xfrm>
              <a:off x="1608897" y="953762"/>
              <a:ext cx="851779" cy="500959"/>
            </a:xfrm>
            <a:prstGeom prst="rect">
              <a:avLst/>
            </a:prstGeom>
          </p:spPr>
        </p:pic>
        <p:cxnSp>
          <p:nvCxnSpPr>
            <p:cNvPr id="12" name="Straight Connector 11"/>
            <p:cNvCxnSpPr>
              <a:stCxn id="11" idx="1"/>
              <a:endCxn id="8" idx="0"/>
            </p:cNvCxnSpPr>
            <p:nvPr/>
          </p:nvCxnSpPr>
          <p:spPr bwMode="auto">
            <a:xfrm flipH="1">
              <a:off x="1000898" y="1204242"/>
              <a:ext cx="607999" cy="681433"/>
            </a:xfrm>
            <a:prstGeom prst="line">
              <a:avLst/>
            </a:prstGeom>
            <a:noFill/>
            <a:ln w="9525" cap="flat" cmpd="sng" algn="ctr">
              <a:solidFill>
                <a:schemeClr val="accent1"/>
              </a:solidFill>
              <a:prstDash val="solid"/>
              <a:round/>
              <a:headEnd type="none" w="med" len="med"/>
              <a:tailEnd type="none" w="med" len="med"/>
            </a:ln>
            <a:effectLst/>
          </p:spPr>
        </p:cxnSp>
        <p:cxnSp>
          <p:nvCxnSpPr>
            <p:cNvPr id="13" name="Straight Connector 12"/>
            <p:cNvCxnSpPr>
              <a:stCxn id="11" idx="2"/>
              <a:endCxn id="7" idx="3"/>
            </p:cNvCxnSpPr>
            <p:nvPr/>
          </p:nvCxnSpPr>
          <p:spPr bwMode="auto">
            <a:xfrm flipH="1">
              <a:off x="1426787" y="1454721"/>
              <a:ext cx="608000"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14" name="Straight Connector 13"/>
            <p:cNvCxnSpPr>
              <a:stCxn id="11" idx="2"/>
              <a:endCxn id="4" idx="0"/>
            </p:cNvCxnSpPr>
            <p:nvPr/>
          </p:nvCxnSpPr>
          <p:spPr bwMode="auto">
            <a:xfrm>
              <a:off x="2034787" y="1454721"/>
              <a:ext cx="0" cy="2341780"/>
            </a:xfrm>
            <a:prstGeom prst="line">
              <a:avLst/>
            </a:prstGeom>
            <a:noFill/>
            <a:ln w="9525" cap="flat" cmpd="sng" algn="ctr">
              <a:solidFill>
                <a:schemeClr val="accent1"/>
              </a:solidFill>
              <a:prstDash val="solid"/>
              <a:round/>
              <a:headEnd type="none" w="med" len="med"/>
              <a:tailEnd type="none" w="med" len="med"/>
            </a:ln>
            <a:effectLst/>
          </p:spPr>
        </p:cxnSp>
        <p:cxnSp>
          <p:nvCxnSpPr>
            <p:cNvPr id="15" name="Straight Connector 14"/>
            <p:cNvCxnSpPr>
              <a:stCxn id="11" idx="2"/>
              <a:endCxn id="10" idx="0"/>
            </p:cNvCxnSpPr>
            <p:nvPr/>
          </p:nvCxnSpPr>
          <p:spPr bwMode="auto">
            <a:xfrm>
              <a:off x="2034787" y="1454721"/>
              <a:ext cx="1388144" cy="2345615"/>
            </a:xfrm>
            <a:prstGeom prst="line">
              <a:avLst/>
            </a:prstGeom>
            <a:noFill/>
            <a:ln w="9525" cap="flat" cmpd="sng" algn="ctr">
              <a:solidFill>
                <a:schemeClr val="accent1"/>
              </a:solidFill>
              <a:prstDash val="solid"/>
              <a:round/>
              <a:headEnd type="none" w="med" len="med"/>
              <a:tailEnd type="none" w="med" len="med"/>
            </a:ln>
            <a:effectLst/>
          </p:spPr>
        </p:cxnSp>
        <p:cxnSp>
          <p:nvCxnSpPr>
            <p:cNvPr id="16" name="Straight Connector 15"/>
            <p:cNvCxnSpPr>
              <a:stCxn id="11" idx="2"/>
              <a:endCxn id="5" idx="1"/>
            </p:cNvCxnSpPr>
            <p:nvPr/>
          </p:nvCxnSpPr>
          <p:spPr bwMode="auto">
            <a:xfrm>
              <a:off x="2034787" y="1454721"/>
              <a:ext cx="2008569"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17" name="Straight Connector 16"/>
            <p:cNvCxnSpPr>
              <a:stCxn id="11" idx="2"/>
              <a:endCxn id="9" idx="1"/>
            </p:cNvCxnSpPr>
            <p:nvPr/>
          </p:nvCxnSpPr>
          <p:spPr bwMode="auto">
            <a:xfrm>
              <a:off x="2034787" y="1454721"/>
              <a:ext cx="2008570" cy="681433"/>
            </a:xfrm>
            <a:prstGeom prst="line">
              <a:avLst/>
            </a:prstGeom>
            <a:noFill/>
            <a:ln w="9525" cap="flat" cmpd="sng" algn="ctr">
              <a:solidFill>
                <a:schemeClr val="accent1"/>
              </a:solidFill>
              <a:prstDash val="solid"/>
              <a:round/>
              <a:headEnd type="none" w="med" len="med"/>
              <a:tailEnd type="none" w="med" len="med"/>
            </a:ln>
            <a:effectLst/>
          </p:spPr>
        </p:cxnSp>
        <p:cxnSp>
          <p:nvCxnSpPr>
            <p:cNvPr id="18" name="Straight Connector 17"/>
            <p:cNvCxnSpPr>
              <a:stCxn id="6" idx="1"/>
              <a:endCxn id="11" idx="3"/>
            </p:cNvCxnSpPr>
            <p:nvPr/>
          </p:nvCxnSpPr>
          <p:spPr bwMode="auto">
            <a:xfrm flipH="1">
              <a:off x="2460676" y="1204241"/>
              <a:ext cx="536365" cy="1"/>
            </a:xfrm>
            <a:prstGeom prst="line">
              <a:avLst/>
            </a:prstGeom>
            <a:noFill/>
            <a:ln w="9525" cap="flat" cmpd="sng" algn="ctr">
              <a:solidFill>
                <a:schemeClr val="accent1"/>
              </a:solidFill>
              <a:prstDash val="solid"/>
              <a:round/>
              <a:headEnd type="none" w="med" len="med"/>
              <a:tailEnd type="none" w="med" len="med"/>
            </a:ln>
            <a:effectLst/>
          </p:spPr>
        </p:cxnSp>
        <p:cxnSp>
          <p:nvCxnSpPr>
            <p:cNvPr id="19" name="Straight Connector 18"/>
            <p:cNvCxnSpPr>
              <a:stCxn id="4" idx="3"/>
              <a:endCxn id="10" idx="1"/>
            </p:cNvCxnSpPr>
            <p:nvPr/>
          </p:nvCxnSpPr>
          <p:spPr bwMode="auto">
            <a:xfrm>
              <a:off x="2460676" y="4046981"/>
              <a:ext cx="536365" cy="3835"/>
            </a:xfrm>
            <a:prstGeom prst="line">
              <a:avLst/>
            </a:prstGeom>
            <a:noFill/>
            <a:ln w="9525" cap="flat" cmpd="sng" algn="ctr">
              <a:solidFill>
                <a:schemeClr val="accent1"/>
              </a:solidFill>
              <a:prstDash val="solid"/>
              <a:round/>
              <a:headEnd type="none" w="med" len="med"/>
              <a:tailEnd type="none" w="med" len="med"/>
            </a:ln>
            <a:effectLst/>
          </p:spPr>
        </p:cxnSp>
        <p:cxnSp>
          <p:nvCxnSpPr>
            <p:cNvPr id="20" name="Straight Connector 19"/>
            <p:cNvCxnSpPr>
              <a:stCxn id="9" idx="2"/>
              <a:endCxn id="5" idx="0"/>
            </p:cNvCxnSpPr>
            <p:nvPr/>
          </p:nvCxnSpPr>
          <p:spPr bwMode="auto">
            <a:xfrm flipH="1">
              <a:off x="4469246" y="2386633"/>
              <a:ext cx="1" cy="501694"/>
            </a:xfrm>
            <a:prstGeom prst="line">
              <a:avLst/>
            </a:prstGeom>
            <a:noFill/>
            <a:ln w="9525" cap="flat" cmpd="sng" algn="ctr">
              <a:solidFill>
                <a:schemeClr val="accent1"/>
              </a:solidFill>
              <a:prstDash val="solid"/>
              <a:round/>
              <a:headEnd type="none" w="med" len="med"/>
              <a:tailEnd type="none" w="med" len="med"/>
            </a:ln>
            <a:effectLst/>
          </p:spPr>
        </p:cxnSp>
        <p:cxnSp>
          <p:nvCxnSpPr>
            <p:cNvPr id="21" name="Straight Connector 20"/>
            <p:cNvCxnSpPr>
              <a:stCxn id="8" idx="2"/>
              <a:endCxn id="7" idx="0"/>
            </p:cNvCxnSpPr>
            <p:nvPr/>
          </p:nvCxnSpPr>
          <p:spPr bwMode="auto">
            <a:xfrm>
              <a:off x="1000898" y="2386634"/>
              <a:ext cx="0" cy="501693"/>
            </a:xfrm>
            <a:prstGeom prst="line">
              <a:avLst/>
            </a:prstGeom>
            <a:noFill/>
            <a:ln w="9525" cap="flat" cmpd="sng" algn="ctr">
              <a:solidFill>
                <a:schemeClr val="accent1"/>
              </a:solidFill>
              <a:prstDash val="solid"/>
              <a:round/>
              <a:headEnd type="none" w="med" len="med"/>
              <a:tailEnd type="none" w="med" len="med"/>
            </a:ln>
            <a:effectLst/>
          </p:spPr>
        </p:cxnSp>
        <p:cxnSp>
          <p:nvCxnSpPr>
            <p:cNvPr id="22" name="Straight Connector 21"/>
            <p:cNvCxnSpPr>
              <a:stCxn id="7" idx="2"/>
              <a:endCxn id="4" idx="1"/>
            </p:cNvCxnSpPr>
            <p:nvPr/>
          </p:nvCxnSpPr>
          <p:spPr bwMode="auto">
            <a:xfrm>
              <a:off x="1000898" y="3389286"/>
              <a:ext cx="607999" cy="657695"/>
            </a:xfrm>
            <a:prstGeom prst="line">
              <a:avLst/>
            </a:prstGeom>
            <a:noFill/>
            <a:ln w="9525" cap="flat" cmpd="sng" algn="ctr">
              <a:solidFill>
                <a:schemeClr val="accent1"/>
              </a:solidFill>
              <a:prstDash val="solid"/>
              <a:round/>
              <a:headEnd type="none" w="med" len="med"/>
              <a:tailEnd type="none" w="med" len="med"/>
            </a:ln>
            <a:effectLst/>
          </p:spPr>
        </p:cxnSp>
        <p:cxnSp>
          <p:nvCxnSpPr>
            <p:cNvPr id="23" name="Straight Connector 22"/>
            <p:cNvCxnSpPr>
              <a:stCxn id="10" idx="3"/>
              <a:endCxn id="5" idx="2"/>
            </p:cNvCxnSpPr>
            <p:nvPr/>
          </p:nvCxnSpPr>
          <p:spPr bwMode="auto">
            <a:xfrm flipV="1">
              <a:off x="3848820" y="3389286"/>
              <a:ext cx="620426" cy="661530"/>
            </a:xfrm>
            <a:prstGeom prst="line">
              <a:avLst/>
            </a:prstGeom>
            <a:noFill/>
            <a:ln w="9525" cap="flat" cmpd="sng" algn="ctr">
              <a:solidFill>
                <a:schemeClr val="accent1"/>
              </a:solidFill>
              <a:prstDash val="solid"/>
              <a:round/>
              <a:headEnd type="none" w="med" len="med"/>
              <a:tailEnd type="none" w="med" len="med"/>
            </a:ln>
            <a:effectLst/>
          </p:spPr>
        </p:cxnSp>
        <p:cxnSp>
          <p:nvCxnSpPr>
            <p:cNvPr id="24" name="Straight Connector 23"/>
            <p:cNvCxnSpPr>
              <a:stCxn id="9" idx="0"/>
              <a:endCxn id="6" idx="3"/>
            </p:cNvCxnSpPr>
            <p:nvPr/>
          </p:nvCxnSpPr>
          <p:spPr bwMode="auto">
            <a:xfrm flipH="1" flipV="1">
              <a:off x="3848820" y="1204241"/>
              <a:ext cx="620427" cy="681433"/>
            </a:xfrm>
            <a:prstGeom prst="line">
              <a:avLst/>
            </a:prstGeom>
            <a:noFill/>
            <a:ln w="9525" cap="flat" cmpd="sng" algn="ctr">
              <a:solidFill>
                <a:schemeClr val="accent1"/>
              </a:solidFill>
              <a:prstDash val="solid"/>
              <a:round/>
              <a:headEnd type="none" w="med" len="med"/>
              <a:tailEnd type="none" w="med" len="med"/>
            </a:ln>
            <a:effectLst/>
          </p:spPr>
        </p:cxnSp>
        <p:cxnSp>
          <p:nvCxnSpPr>
            <p:cNvPr id="25" name="Straight Connector 24"/>
            <p:cNvCxnSpPr>
              <a:stCxn id="6" idx="2"/>
              <a:endCxn id="5" idx="1"/>
            </p:cNvCxnSpPr>
            <p:nvPr/>
          </p:nvCxnSpPr>
          <p:spPr bwMode="auto">
            <a:xfrm>
              <a:off x="3422931" y="1454720"/>
              <a:ext cx="620425"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26" name="Straight Connector 25"/>
            <p:cNvCxnSpPr>
              <a:stCxn id="6" idx="2"/>
              <a:endCxn id="10" idx="0"/>
            </p:cNvCxnSpPr>
            <p:nvPr/>
          </p:nvCxnSpPr>
          <p:spPr bwMode="auto">
            <a:xfrm>
              <a:off x="3422931" y="1454720"/>
              <a:ext cx="0" cy="2345616"/>
            </a:xfrm>
            <a:prstGeom prst="line">
              <a:avLst/>
            </a:prstGeom>
            <a:noFill/>
            <a:ln w="9525" cap="flat" cmpd="sng" algn="ctr">
              <a:solidFill>
                <a:schemeClr val="accent1"/>
              </a:solidFill>
              <a:prstDash val="solid"/>
              <a:round/>
              <a:headEnd type="none" w="med" len="med"/>
              <a:tailEnd type="none" w="med" len="med"/>
            </a:ln>
            <a:effectLst/>
          </p:spPr>
        </p:cxnSp>
        <p:cxnSp>
          <p:nvCxnSpPr>
            <p:cNvPr id="27" name="Straight Connector 26"/>
            <p:cNvCxnSpPr>
              <a:stCxn id="6" idx="2"/>
              <a:endCxn id="4" idx="0"/>
            </p:cNvCxnSpPr>
            <p:nvPr/>
          </p:nvCxnSpPr>
          <p:spPr bwMode="auto">
            <a:xfrm flipH="1">
              <a:off x="2034787" y="1454720"/>
              <a:ext cx="1388144" cy="2341781"/>
            </a:xfrm>
            <a:prstGeom prst="line">
              <a:avLst/>
            </a:prstGeom>
            <a:noFill/>
            <a:ln w="9525" cap="flat" cmpd="sng" algn="ctr">
              <a:solidFill>
                <a:schemeClr val="accent1"/>
              </a:solidFill>
              <a:prstDash val="solid"/>
              <a:round/>
              <a:headEnd type="none" w="med" len="med"/>
              <a:tailEnd type="none" w="med" len="med"/>
            </a:ln>
            <a:effectLst/>
          </p:spPr>
        </p:cxnSp>
        <p:cxnSp>
          <p:nvCxnSpPr>
            <p:cNvPr id="28" name="Straight Connector 27"/>
            <p:cNvCxnSpPr>
              <a:stCxn id="6" idx="2"/>
              <a:endCxn id="7" idx="3"/>
            </p:cNvCxnSpPr>
            <p:nvPr/>
          </p:nvCxnSpPr>
          <p:spPr bwMode="auto">
            <a:xfrm flipH="1">
              <a:off x="1426787" y="1454720"/>
              <a:ext cx="1996144"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29" name="Straight Connector 28"/>
            <p:cNvCxnSpPr>
              <a:stCxn id="6" idx="2"/>
              <a:endCxn id="8" idx="3"/>
            </p:cNvCxnSpPr>
            <p:nvPr/>
          </p:nvCxnSpPr>
          <p:spPr bwMode="auto">
            <a:xfrm flipH="1">
              <a:off x="1426787" y="1454720"/>
              <a:ext cx="1996144" cy="681435"/>
            </a:xfrm>
            <a:prstGeom prst="line">
              <a:avLst/>
            </a:prstGeom>
            <a:noFill/>
            <a:ln w="9525" cap="flat" cmpd="sng" algn="ctr">
              <a:solidFill>
                <a:schemeClr val="accent1"/>
              </a:solidFill>
              <a:prstDash val="solid"/>
              <a:round/>
              <a:headEnd type="none" w="med" len="med"/>
              <a:tailEnd type="none" w="med" len="med"/>
            </a:ln>
            <a:effectLst/>
          </p:spPr>
        </p:cxnSp>
        <p:cxnSp>
          <p:nvCxnSpPr>
            <p:cNvPr id="30" name="Straight Connector 29"/>
            <p:cNvCxnSpPr>
              <a:stCxn id="9" idx="1"/>
              <a:endCxn id="10" idx="0"/>
            </p:cNvCxnSpPr>
            <p:nvPr/>
          </p:nvCxnSpPr>
          <p:spPr bwMode="auto">
            <a:xfrm flipH="1">
              <a:off x="3422931" y="2136154"/>
              <a:ext cx="620426" cy="1664182"/>
            </a:xfrm>
            <a:prstGeom prst="line">
              <a:avLst/>
            </a:prstGeom>
            <a:noFill/>
            <a:ln w="9525" cap="flat" cmpd="sng" algn="ctr">
              <a:solidFill>
                <a:schemeClr val="accent1"/>
              </a:solidFill>
              <a:prstDash val="solid"/>
              <a:round/>
              <a:headEnd type="none" w="med" len="med"/>
              <a:tailEnd type="none" w="med" len="med"/>
            </a:ln>
            <a:effectLst/>
          </p:spPr>
        </p:cxnSp>
        <p:cxnSp>
          <p:nvCxnSpPr>
            <p:cNvPr id="31" name="Straight Connector 30"/>
            <p:cNvCxnSpPr>
              <a:stCxn id="9" idx="1"/>
              <a:endCxn id="4" idx="0"/>
            </p:cNvCxnSpPr>
            <p:nvPr/>
          </p:nvCxnSpPr>
          <p:spPr bwMode="auto">
            <a:xfrm flipH="1">
              <a:off x="2034787" y="2136154"/>
              <a:ext cx="2008570" cy="1660347"/>
            </a:xfrm>
            <a:prstGeom prst="line">
              <a:avLst/>
            </a:prstGeom>
            <a:noFill/>
            <a:ln w="9525" cap="flat" cmpd="sng" algn="ctr">
              <a:solidFill>
                <a:schemeClr val="accent1"/>
              </a:solidFill>
              <a:prstDash val="solid"/>
              <a:round/>
              <a:headEnd type="none" w="med" len="med"/>
              <a:tailEnd type="none" w="med" len="med"/>
            </a:ln>
            <a:effectLst/>
          </p:spPr>
        </p:cxnSp>
        <p:cxnSp>
          <p:nvCxnSpPr>
            <p:cNvPr id="32" name="Straight Connector 31"/>
            <p:cNvCxnSpPr>
              <a:stCxn id="9" idx="1"/>
              <a:endCxn id="7" idx="3"/>
            </p:cNvCxnSpPr>
            <p:nvPr/>
          </p:nvCxnSpPr>
          <p:spPr bwMode="auto">
            <a:xfrm flipH="1">
              <a:off x="1426787" y="2136154"/>
              <a:ext cx="2616570" cy="1002653"/>
            </a:xfrm>
            <a:prstGeom prst="line">
              <a:avLst/>
            </a:prstGeom>
            <a:noFill/>
            <a:ln w="9525" cap="flat" cmpd="sng" algn="ctr">
              <a:solidFill>
                <a:schemeClr val="accent1"/>
              </a:solidFill>
              <a:prstDash val="solid"/>
              <a:round/>
              <a:headEnd type="none" w="med" len="med"/>
              <a:tailEnd type="none" w="med" len="med"/>
            </a:ln>
            <a:effectLst/>
          </p:spPr>
        </p:cxnSp>
        <p:cxnSp>
          <p:nvCxnSpPr>
            <p:cNvPr id="33" name="Straight Connector 32"/>
            <p:cNvCxnSpPr>
              <a:stCxn id="9" idx="1"/>
              <a:endCxn id="8" idx="3"/>
            </p:cNvCxnSpPr>
            <p:nvPr/>
          </p:nvCxnSpPr>
          <p:spPr bwMode="auto">
            <a:xfrm flipH="1">
              <a:off x="1426787" y="2136154"/>
              <a:ext cx="2616570" cy="1"/>
            </a:xfrm>
            <a:prstGeom prst="line">
              <a:avLst/>
            </a:prstGeom>
            <a:noFill/>
            <a:ln w="9525" cap="flat" cmpd="sng" algn="ctr">
              <a:solidFill>
                <a:schemeClr val="accent1"/>
              </a:solidFill>
              <a:prstDash val="solid"/>
              <a:round/>
              <a:headEnd type="none" w="med" len="med"/>
              <a:tailEnd type="none" w="med" len="med"/>
            </a:ln>
            <a:effectLst/>
          </p:spPr>
        </p:cxnSp>
        <p:cxnSp>
          <p:nvCxnSpPr>
            <p:cNvPr id="34" name="Straight Connector 33"/>
            <p:cNvCxnSpPr>
              <a:stCxn id="5" idx="1"/>
              <a:endCxn id="4" idx="0"/>
            </p:cNvCxnSpPr>
            <p:nvPr/>
          </p:nvCxnSpPr>
          <p:spPr bwMode="auto">
            <a:xfrm flipH="1">
              <a:off x="2034787" y="3138807"/>
              <a:ext cx="2008569" cy="657694"/>
            </a:xfrm>
            <a:prstGeom prst="line">
              <a:avLst/>
            </a:prstGeom>
            <a:noFill/>
            <a:ln w="9525" cap="flat" cmpd="sng" algn="ctr">
              <a:solidFill>
                <a:schemeClr val="accent1"/>
              </a:solidFill>
              <a:prstDash val="solid"/>
              <a:round/>
              <a:headEnd type="none" w="med" len="med"/>
              <a:tailEnd type="none" w="med" len="med"/>
            </a:ln>
            <a:effectLst/>
          </p:spPr>
        </p:cxnSp>
        <p:cxnSp>
          <p:nvCxnSpPr>
            <p:cNvPr id="35" name="Straight Connector 34"/>
            <p:cNvCxnSpPr>
              <a:stCxn id="5" idx="1"/>
              <a:endCxn id="7" idx="3"/>
            </p:cNvCxnSpPr>
            <p:nvPr/>
          </p:nvCxnSpPr>
          <p:spPr bwMode="auto">
            <a:xfrm flipH="1">
              <a:off x="1426787" y="3138807"/>
              <a:ext cx="2616569" cy="0"/>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p:cNvCxnSpPr>
              <a:stCxn id="5" idx="1"/>
              <a:endCxn id="8" idx="3"/>
            </p:cNvCxnSpPr>
            <p:nvPr/>
          </p:nvCxnSpPr>
          <p:spPr bwMode="auto">
            <a:xfrm flipH="1" flipV="1">
              <a:off x="1426787" y="2136155"/>
              <a:ext cx="2616569" cy="1002652"/>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p:cNvCxnSpPr>
              <a:stCxn id="10" idx="0"/>
              <a:endCxn id="7" idx="3"/>
            </p:cNvCxnSpPr>
            <p:nvPr/>
          </p:nvCxnSpPr>
          <p:spPr bwMode="auto">
            <a:xfrm flipH="1" flipV="1">
              <a:off x="1426787" y="3138807"/>
              <a:ext cx="1996144" cy="661529"/>
            </a:xfrm>
            <a:prstGeom prst="line">
              <a:avLst/>
            </a:prstGeom>
            <a:noFill/>
            <a:ln w="9525" cap="flat" cmpd="sng" algn="ctr">
              <a:solidFill>
                <a:schemeClr val="accent1"/>
              </a:solidFill>
              <a:prstDash val="solid"/>
              <a:round/>
              <a:headEnd type="none" w="med" len="med"/>
              <a:tailEnd type="none" w="med" len="med"/>
            </a:ln>
            <a:effectLst/>
          </p:spPr>
        </p:cxnSp>
        <p:cxnSp>
          <p:nvCxnSpPr>
            <p:cNvPr id="38" name="Straight Connector 37"/>
            <p:cNvCxnSpPr>
              <a:stCxn id="10" idx="0"/>
              <a:endCxn id="8" idx="3"/>
            </p:cNvCxnSpPr>
            <p:nvPr/>
          </p:nvCxnSpPr>
          <p:spPr bwMode="auto">
            <a:xfrm flipH="1" flipV="1">
              <a:off x="1426787" y="2136155"/>
              <a:ext cx="1996144" cy="1664181"/>
            </a:xfrm>
            <a:prstGeom prst="line">
              <a:avLst/>
            </a:prstGeom>
            <a:noFill/>
            <a:ln w="9525" cap="flat" cmpd="sng" algn="ctr">
              <a:solidFill>
                <a:schemeClr val="accent1"/>
              </a:solidFill>
              <a:prstDash val="solid"/>
              <a:round/>
              <a:headEnd type="none" w="med" len="med"/>
              <a:tailEnd type="none" w="med" len="med"/>
            </a:ln>
            <a:effectLst/>
          </p:spPr>
        </p:cxnSp>
      </p:grpSp>
    </p:spTree>
    <p:extLst>
      <p:ext uri="{BB962C8B-B14F-4D97-AF65-F5344CB8AC3E}">
        <p14:creationId xmlns:p14="http://schemas.microsoft.com/office/powerpoint/2010/main" val="55348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1361</Words>
  <Application>Microsoft Office PowerPoint</Application>
  <PresentationFormat>Widescreen</PresentationFormat>
  <Paragraphs>419</Paragraphs>
  <Slides>43</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Segoe UI Semibold</vt:lpstr>
      <vt:lpstr>Segoe UI</vt:lpstr>
      <vt:lpstr>Roboto</vt:lpstr>
      <vt:lpstr>Arial Unicode MS</vt:lpstr>
      <vt:lpstr>Cabin</vt:lpstr>
      <vt:lpstr>Roboto Th</vt:lpstr>
      <vt:lpstr>Segoe UI Light</vt:lpstr>
      <vt:lpstr>Calibri</vt:lpstr>
      <vt:lpstr>Arial</vt:lpstr>
      <vt:lpstr>Segoe UI Semilight</vt:lpstr>
      <vt:lpstr>Office Theme</vt:lpstr>
      <vt:lpstr>Bootstrapping blockchain </vt:lpstr>
      <vt:lpstr>Demo  Bootstrap a blockchain in Azure</vt:lpstr>
      <vt:lpstr>PowerPoint Presentation</vt:lpstr>
      <vt:lpstr>PowerPoint Presentation</vt:lpstr>
      <vt:lpstr>PowerPoint Presentation</vt:lpstr>
      <vt:lpstr>PowerPoint Presentation</vt:lpstr>
      <vt:lpstr>What’s so special about blockchain anyway?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Let’s create a transaction (the hard way)</vt:lpstr>
      <vt:lpstr>Bletchley ARM Template</vt:lpstr>
      <vt:lpstr>How does it work?</vt:lpstr>
      <vt:lpstr>PowerPoint Presentation</vt:lpstr>
      <vt:lpstr>The chain forms</vt:lpstr>
      <vt:lpstr>Why should I care?</vt:lpstr>
      <vt:lpstr>Potential for disruption</vt:lpstr>
      <vt:lpstr>PowerPoint Presentation</vt:lpstr>
      <vt:lpstr>PowerPoint Presentation</vt:lpstr>
      <vt:lpstr>Blockchain x.0</vt:lpstr>
      <vt:lpstr>Smart Contracts</vt:lpstr>
      <vt:lpstr>Smart Contracts</vt:lpstr>
      <vt:lpstr>Ethereum Platform</vt:lpstr>
      <vt:lpstr>Ethereum Development</vt:lpstr>
      <vt:lpstr>Dev Cycle</vt:lpstr>
      <vt:lpstr>Demo  Solidity and Smart Contracts</vt:lpstr>
      <vt:lpstr>Types of blockchain</vt:lpstr>
      <vt:lpstr>Public vs Consortium</vt:lpstr>
      <vt:lpstr>Consensus Forming Approach</vt:lpstr>
      <vt:lpstr>Potential applications</vt:lpstr>
      <vt:lpstr>It will disrupt multiple industries</vt:lpstr>
      <vt:lpstr>Microsoft and blockchain</vt:lpstr>
      <vt:lpstr>PowerPoint Presentation</vt:lpstr>
      <vt:lpstr>PowerPoint Presentation</vt:lpstr>
      <vt:lpstr>Our three part Project Bletchley strategy</vt:lpstr>
      <vt:lpstr>Demo  Blockchain vote-off</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2016-10-28T16:36:13Z</dcterms:created>
  <dcterms:modified xsi:type="dcterms:W3CDTF">2016-10-28T16:48:19Z</dcterms:modified>
</cp:coreProperties>
</file>